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5" r:id="rId6"/>
    <p:sldId id="262" r:id="rId7"/>
    <p:sldId id="263"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3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09ED071-0067-4063-83BB-1D561A644090}" type="datetimeFigureOut">
              <a:rPr lang="tr-TR" smtClean="0"/>
              <a:t>7.02.2025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F5AB6D7-144D-4575-B255-9CE4A29B373B}" type="slidenum">
              <a:rPr lang="tr-TR" smtClean="0"/>
              <a:t>‹#›</a:t>
            </a:fld>
            <a:endParaRPr lang="tr-TR"/>
          </a:p>
        </p:txBody>
      </p:sp>
    </p:spTree>
    <p:extLst>
      <p:ext uri="{BB962C8B-B14F-4D97-AF65-F5344CB8AC3E}">
        <p14:creationId xmlns:p14="http://schemas.microsoft.com/office/powerpoint/2010/main" val="414156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09ED071-0067-4063-83BB-1D561A644090}" type="datetimeFigureOut">
              <a:rPr lang="tr-TR" smtClean="0"/>
              <a:t>7.02.2025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F5AB6D7-144D-4575-B255-9CE4A29B373B}" type="slidenum">
              <a:rPr lang="tr-TR" smtClean="0"/>
              <a:t>‹#›</a:t>
            </a:fld>
            <a:endParaRPr lang="tr-TR"/>
          </a:p>
        </p:txBody>
      </p:sp>
    </p:spTree>
    <p:extLst>
      <p:ext uri="{BB962C8B-B14F-4D97-AF65-F5344CB8AC3E}">
        <p14:creationId xmlns:p14="http://schemas.microsoft.com/office/powerpoint/2010/main" val="54202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09ED071-0067-4063-83BB-1D561A644090}" type="datetimeFigureOut">
              <a:rPr lang="tr-TR" smtClean="0"/>
              <a:t>7.02.2025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F5AB6D7-144D-4575-B255-9CE4A29B373B}" type="slidenum">
              <a:rPr lang="tr-TR" smtClean="0"/>
              <a:t>‹#›</a:t>
            </a:fld>
            <a:endParaRPr lang="tr-TR"/>
          </a:p>
        </p:txBody>
      </p:sp>
    </p:spTree>
    <p:extLst>
      <p:ext uri="{BB962C8B-B14F-4D97-AF65-F5344CB8AC3E}">
        <p14:creationId xmlns:p14="http://schemas.microsoft.com/office/powerpoint/2010/main" val="294800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09ED071-0067-4063-83BB-1D561A644090}" type="datetimeFigureOut">
              <a:rPr lang="tr-TR" smtClean="0"/>
              <a:t>7.02.2025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F5AB6D7-144D-4575-B255-9CE4A29B373B}" type="slidenum">
              <a:rPr lang="tr-TR" smtClean="0"/>
              <a:t>‹#›</a:t>
            </a:fld>
            <a:endParaRPr lang="tr-TR"/>
          </a:p>
        </p:txBody>
      </p:sp>
    </p:spTree>
    <p:extLst>
      <p:ext uri="{BB962C8B-B14F-4D97-AF65-F5344CB8AC3E}">
        <p14:creationId xmlns:p14="http://schemas.microsoft.com/office/powerpoint/2010/main" val="415854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09ED071-0067-4063-83BB-1D561A644090}" type="datetimeFigureOut">
              <a:rPr lang="tr-TR" smtClean="0"/>
              <a:t>7.02.2025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F5AB6D7-144D-4575-B255-9CE4A29B373B}" type="slidenum">
              <a:rPr lang="tr-TR" smtClean="0"/>
              <a:t>‹#›</a:t>
            </a:fld>
            <a:endParaRPr lang="tr-TR"/>
          </a:p>
        </p:txBody>
      </p:sp>
    </p:spTree>
    <p:extLst>
      <p:ext uri="{BB962C8B-B14F-4D97-AF65-F5344CB8AC3E}">
        <p14:creationId xmlns:p14="http://schemas.microsoft.com/office/powerpoint/2010/main" val="379058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09ED071-0067-4063-83BB-1D561A644090}" type="datetimeFigureOut">
              <a:rPr lang="tr-TR" smtClean="0"/>
              <a:t>7.02.2025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F5AB6D7-144D-4575-B255-9CE4A29B373B}" type="slidenum">
              <a:rPr lang="tr-TR" smtClean="0"/>
              <a:t>‹#›</a:t>
            </a:fld>
            <a:endParaRPr lang="tr-TR"/>
          </a:p>
        </p:txBody>
      </p:sp>
    </p:spTree>
    <p:extLst>
      <p:ext uri="{BB962C8B-B14F-4D97-AF65-F5344CB8AC3E}">
        <p14:creationId xmlns:p14="http://schemas.microsoft.com/office/powerpoint/2010/main" val="373069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09ED071-0067-4063-83BB-1D561A644090}" type="datetimeFigureOut">
              <a:rPr lang="tr-TR" smtClean="0"/>
              <a:t>7.02.2025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F5AB6D7-144D-4575-B255-9CE4A29B373B}" type="slidenum">
              <a:rPr lang="tr-TR" smtClean="0"/>
              <a:t>‹#›</a:t>
            </a:fld>
            <a:endParaRPr lang="tr-TR"/>
          </a:p>
        </p:txBody>
      </p:sp>
    </p:spTree>
    <p:extLst>
      <p:ext uri="{BB962C8B-B14F-4D97-AF65-F5344CB8AC3E}">
        <p14:creationId xmlns:p14="http://schemas.microsoft.com/office/powerpoint/2010/main" val="187240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09ED071-0067-4063-83BB-1D561A644090}" type="datetimeFigureOut">
              <a:rPr lang="tr-TR" smtClean="0"/>
              <a:t>7.02.2025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F5AB6D7-144D-4575-B255-9CE4A29B373B}" type="slidenum">
              <a:rPr lang="tr-TR" smtClean="0"/>
              <a:t>‹#›</a:t>
            </a:fld>
            <a:endParaRPr lang="tr-TR"/>
          </a:p>
        </p:txBody>
      </p:sp>
    </p:spTree>
    <p:extLst>
      <p:ext uri="{BB962C8B-B14F-4D97-AF65-F5344CB8AC3E}">
        <p14:creationId xmlns:p14="http://schemas.microsoft.com/office/powerpoint/2010/main" val="100948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09ED071-0067-4063-83BB-1D561A644090}" type="datetimeFigureOut">
              <a:rPr lang="tr-TR" smtClean="0"/>
              <a:t>7.02.2025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F5AB6D7-144D-4575-B255-9CE4A29B373B}" type="slidenum">
              <a:rPr lang="tr-TR" smtClean="0"/>
              <a:t>‹#›</a:t>
            </a:fld>
            <a:endParaRPr lang="tr-TR"/>
          </a:p>
        </p:txBody>
      </p:sp>
    </p:spTree>
    <p:extLst>
      <p:ext uri="{BB962C8B-B14F-4D97-AF65-F5344CB8AC3E}">
        <p14:creationId xmlns:p14="http://schemas.microsoft.com/office/powerpoint/2010/main" val="420862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09ED071-0067-4063-83BB-1D561A644090}" type="datetimeFigureOut">
              <a:rPr lang="tr-TR" smtClean="0"/>
              <a:t>7.02.2025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F5AB6D7-144D-4575-B255-9CE4A29B373B}" type="slidenum">
              <a:rPr lang="tr-TR" smtClean="0"/>
              <a:t>‹#›</a:t>
            </a:fld>
            <a:endParaRPr lang="tr-TR"/>
          </a:p>
        </p:txBody>
      </p:sp>
    </p:spTree>
    <p:extLst>
      <p:ext uri="{BB962C8B-B14F-4D97-AF65-F5344CB8AC3E}">
        <p14:creationId xmlns:p14="http://schemas.microsoft.com/office/powerpoint/2010/main" val="198204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09ED071-0067-4063-83BB-1D561A644090}" type="datetimeFigureOut">
              <a:rPr lang="tr-TR" smtClean="0"/>
              <a:t>7.02.2025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F5AB6D7-144D-4575-B255-9CE4A29B373B}" type="slidenum">
              <a:rPr lang="tr-TR" smtClean="0"/>
              <a:t>‹#›</a:t>
            </a:fld>
            <a:endParaRPr lang="tr-TR"/>
          </a:p>
        </p:txBody>
      </p:sp>
    </p:spTree>
    <p:extLst>
      <p:ext uri="{BB962C8B-B14F-4D97-AF65-F5344CB8AC3E}">
        <p14:creationId xmlns:p14="http://schemas.microsoft.com/office/powerpoint/2010/main" val="125892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ED071-0067-4063-83BB-1D561A644090}" type="datetimeFigureOut">
              <a:rPr lang="tr-TR" smtClean="0"/>
              <a:t>7.02.2025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AB6D7-144D-4575-B255-9CE4A29B373B}" type="slidenum">
              <a:rPr lang="tr-TR" smtClean="0"/>
              <a:t>‹#›</a:t>
            </a:fld>
            <a:endParaRPr lang="tr-TR"/>
          </a:p>
        </p:txBody>
      </p:sp>
    </p:spTree>
    <p:extLst>
      <p:ext uri="{BB962C8B-B14F-4D97-AF65-F5344CB8AC3E}">
        <p14:creationId xmlns:p14="http://schemas.microsoft.com/office/powerpoint/2010/main" val="164171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jpe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jp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object 11"/>
          <p:cNvSpPr txBox="1">
            <a:spLocks/>
          </p:cNvSpPr>
          <p:nvPr/>
        </p:nvSpPr>
        <p:spPr>
          <a:xfrm>
            <a:off x="1151771" y="2314021"/>
            <a:ext cx="2402803" cy="2195675"/>
          </a:xfrm>
          <a:prstGeom prst="rect">
            <a:avLst/>
          </a:prstGeom>
        </p:spPr>
        <p:txBody>
          <a:bodyPr vert="horz" wrap="square" lIns="0" tIns="6931"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701" marR="3081" algn="l">
              <a:lnSpc>
                <a:spcPct val="100600"/>
              </a:lnSpc>
              <a:spcBef>
                <a:spcPts val="55"/>
              </a:spcBef>
            </a:pPr>
            <a:r>
              <a:rPr lang="tr-TR" sz="4800" b="1"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lang="tr-TR" sz="4800" b="1"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POS Dünyası</a:t>
            </a:r>
            <a:endParaRPr lang="tr-TR" sz="48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28072" t="8044" r="25924" b="10958"/>
          <a:stretch/>
        </p:blipFill>
        <p:spPr>
          <a:xfrm>
            <a:off x="6297862" y="2135376"/>
            <a:ext cx="3230953" cy="3199887"/>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4233" y="0"/>
            <a:ext cx="2726257" cy="2726257"/>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70973">
            <a:off x="9581849" y="2495533"/>
            <a:ext cx="1929173" cy="2082139"/>
          </a:xfrm>
          <a:prstGeom prst="rect">
            <a:avLst/>
          </a:prstGeom>
        </p:spPr>
      </p:pic>
      <p:pic>
        <p:nvPicPr>
          <p:cNvPr id="9" name="object 5"/>
          <p:cNvPicPr/>
          <p:nvPr/>
        </p:nvPicPr>
        <p:blipFill>
          <a:blip r:embed="rId5" cstate="print"/>
          <a:stretch>
            <a:fillRect/>
          </a:stretch>
        </p:blipFill>
        <p:spPr>
          <a:xfrm>
            <a:off x="6583560" y="4509370"/>
            <a:ext cx="2553748" cy="2310387"/>
          </a:xfrm>
          <a:prstGeom prst="rect">
            <a:avLst/>
          </a:prstGeom>
        </p:spPr>
      </p:pic>
      <p:pic>
        <p:nvPicPr>
          <p:cNvPr id="10" name="Resi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5287" y="2448672"/>
            <a:ext cx="4107164" cy="2338283"/>
          </a:xfrm>
          <a:prstGeom prst="rect">
            <a:avLst/>
          </a:prstGeom>
        </p:spPr>
      </p:pic>
    </p:spTree>
    <p:extLst>
      <p:ext uri="{BB962C8B-B14F-4D97-AF65-F5344CB8AC3E}">
        <p14:creationId xmlns:p14="http://schemas.microsoft.com/office/powerpoint/2010/main" val="886119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 name="object 3"/>
          <p:cNvSpPr txBox="1"/>
          <p:nvPr/>
        </p:nvSpPr>
        <p:spPr>
          <a:xfrm>
            <a:off x="1109271" y="2177067"/>
            <a:ext cx="10208087" cy="2878352"/>
          </a:xfrm>
          <a:prstGeom prst="rect">
            <a:avLst/>
          </a:prstGeom>
        </p:spPr>
        <p:txBody>
          <a:bodyPr vert="horz" wrap="square" lIns="0" tIns="112395" rIns="0" bIns="0" rtlCol="0">
            <a:spAutoFit/>
          </a:bodyPr>
          <a:lstStyle/>
          <a:p>
            <a:pPr marL="12700">
              <a:lnSpc>
                <a:spcPct val="100000"/>
              </a:lnSpc>
              <a:spcBef>
                <a:spcPts val="885"/>
              </a:spcBef>
            </a:pP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25 yıllık tecrübe Aslanoğlu Group </a:t>
            </a:r>
            <a:r>
              <a:rPr lang="tr-T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ü</a:t>
            </a:r>
            <a:r>
              <a:rPr sz="185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lkemiz</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ticaretine sunduğu birçok </a:t>
            </a:r>
            <a:r>
              <a:rPr sz="1850"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şirket</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ve</a:t>
            </a:r>
            <a:r>
              <a:rPr lang="tr-T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markasının</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yanında</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tr-T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nSpc>
                <a:spcPct val="100000"/>
              </a:lnSpc>
              <a:spcBef>
                <a:spcPts val="885"/>
              </a:spcBef>
            </a:pPr>
            <a:r>
              <a:rPr lang="tr-T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de</a:t>
            </a:r>
            <a:r>
              <a:rPr lang="tr-T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F</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ix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markasını da sunuyor.</a:t>
            </a:r>
          </a:p>
          <a:p>
            <a:pPr marL="12700">
              <a:lnSpc>
                <a:spcPct val="100000"/>
              </a:lnSpc>
              <a:spcBef>
                <a:spcPts val="780"/>
              </a:spcBef>
            </a:pPr>
            <a:r>
              <a:rPr lang="tr-T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de</a:t>
            </a:r>
            <a:r>
              <a:rPr lang="tr-T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F</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ix </a:t>
            </a:r>
            <a:r>
              <a:rPr lang="tr-T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f</a:t>
            </a:r>
            <a:r>
              <a:rPr sz="185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inansal</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tr-TR" sz="1850"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t</a:t>
            </a:r>
            <a:r>
              <a:rPr sz="185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eknoloji</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dünyasına</a:t>
            </a:r>
            <a:r>
              <a:rPr lang="tr-T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sanal ve fiziki pos çözümleri ile</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yenilik ve değer </a:t>
            </a:r>
            <a:r>
              <a:rPr sz="1850"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katacaktır</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tr-T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marR="4340225">
              <a:lnSpc>
                <a:spcPts val="6000"/>
              </a:lnSpc>
              <a:spcBef>
                <a:spcPts val="630"/>
              </a:spcBef>
            </a:pPr>
            <a:r>
              <a:rPr sz="185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Sloganımız</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Misyon ve Vizyon… </a:t>
            </a:r>
            <a:endParaRPr lang="tr-T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marR="4340225">
              <a:lnSpc>
                <a:spcPts val="6000"/>
              </a:lnSpc>
              <a:spcBef>
                <a:spcPts val="630"/>
              </a:spcBef>
            </a:pPr>
            <a:r>
              <a:rPr sz="185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Parolamız</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Dün, Bugün, Daima…</a:t>
            </a:r>
          </a:p>
        </p:txBody>
      </p:sp>
      <p:pic>
        <p:nvPicPr>
          <p:cNvPr id="9" name="object 5"/>
          <p:cNvPicPr/>
          <p:nvPr/>
        </p:nvPicPr>
        <p:blipFill>
          <a:blip r:embed="rId2" cstate="print"/>
          <a:stretch>
            <a:fillRect/>
          </a:stretch>
        </p:blipFill>
        <p:spPr>
          <a:xfrm>
            <a:off x="10058280" y="5167324"/>
            <a:ext cx="1907297" cy="1690676"/>
          </a:xfrm>
          <a:prstGeom prst="rect">
            <a:avLst/>
          </a:prstGeom>
        </p:spPr>
      </p:pic>
      <p:sp>
        <p:nvSpPr>
          <p:cNvPr id="10" name="object 7"/>
          <p:cNvSpPr txBox="1">
            <a:spLocks/>
          </p:cNvSpPr>
          <p:nvPr/>
        </p:nvSpPr>
        <p:spPr>
          <a:xfrm>
            <a:off x="1070947" y="605864"/>
            <a:ext cx="3826844" cy="571310"/>
          </a:xfrm>
          <a:prstGeom prst="rect">
            <a:avLst/>
          </a:prstGeom>
        </p:spPr>
        <p:txBody>
          <a:bodyPr vert="horz" wrap="square" lIns="0" tIns="1714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35"/>
              </a:spcBef>
            </a:pPr>
            <a:r>
              <a:rPr lang="tr-TR" sz="360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lang="tr-TR" sz="360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tr-TR" sz="360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Hakkında</a:t>
            </a:r>
            <a:endParaRPr lang="tr-TR" sz="360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810301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object 7"/>
          <p:cNvSpPr txBox="1">
            <a:spLocks noGrp="1"/>
          </p:cNvSpPr>
          <p:nvPr>
            <p:ph type="title"/>
          </p:nvPr>
        </p:nvSpPr>
        <p:spPr>
          <a:xfrm>
            <a:off x="1070947" y="605864"/>
            <a:ext cx="3826844" cy="571310"/>
          </a:xfrm>
          <a:prstGeom prst="rect">
            <a:avLst/>
          </a:prstGeom>
        </p:spPr>
        <p:txBody>
          <a:bodyPr vert="horz" wrap="square" lIns="0" tIns="17145" rIns="0" bIns="0" rtlCol="0">
            <a:spAutoFit/>
          </a:bodyPr>
          <a:lstStyle/>
          <a:p>
            <a:pPr marL="12700">
              <a:lnSpc>
                <a:spcPct val="100000"/>
              </a:lnSpc>
              <a:spcBef>
                <a:spcPts val="135"/>
              </a:spcBef>
            </a:pPr>
            <a:r>
              <a:rPr lang="tr-TR" sz="360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lang="tr-TR" sz="360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Sanal POS</a:t>
            </a:r>
            <a:endParaRPr sz="360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object 8"/>
          <p:cNvSpPr txBox="1"/>
          <p:nvPr/>
        </p:nvSpPr>
        <p:spPr>
          <a:xfrm>
            <a:off x="1097431" y="1464036"/>
            <a:ext cx="10868146" cy="3590598"/>
          </a:xfrm>
          <a:prstGeom prst="rect">
            <a:avLst/>
          </a:prstGeom>
        </p:spPr>
        <p:txBody>
          <a:bodyPr vert="horz" wrap="square" lIns="0" tIns="222885" rIns="0" bIns="0" rtlCol="0">
            <a:spAutoFit/>
          </a:bodyPr>
          <a:lstStyle/>
          <a:p>
            <a:pPr marL="12700">
              <a:lnSpc>
                <a:spcPct val="100000"/>
              </a:lnSpc>
              <a:spcBef>
                <a:spcPts val="1755"/>
              </a:spcBef>
            </a:pPr>
            <a:r>
              <a:rPr lang="tr-TR" sz="185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Sanal POS,</a:t>
            </a:r>
          </a:p>
          <a:p>
            <a:pPr marL="12700" marR="203835">
              <a:lnSpc>
                <a:spcPct val="114500"/>
              </a:lnSpc>
              <a:spcBef>
                <a:spcPts val="1240"/>
              </a:spcBef>
            </a:pP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E-ticaret siteniz, bayi tahsilat yazılımlarınız, ödeme alma ara yuzleriniz dahil tum online ödeme ihtiyaçlarınızda, tek bir entegrasyon yaparak, tum kartlardan tek çekim ve taksitle işlem yapabilmenizin kolay, guvenli ve hızlı yoludur.</a:t>
            </a:r>
          </a:p>
          <a:p>
            <a:pPr marL="12700" marR="140970">
              <a:lnSpc>
                <a:spcPct val="114500"/>
              </a:lnSpc>
              <a:spcBef>
                <a:spcPts val="1235"/>
              </a:spcBef>
            </a:pP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Ödeme almak istediğiniz banka ve kart ailelerine yapmanız gereken başvuru ve evrak sureçleriniz yerine, </a:t>
            </a:r>
            <a:r>
              <a:rPr sz="1850"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sadece</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tr-TR" sz="185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Sanal POS’ a online başvuru yaparak POS’unuzu aktif hale getirip, </a:t>
            </a:r>
            <a:r>
              <a:rPr sz="1850"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aynı</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g</a:t>
            </a:r>
            <a:r>
              <a:rPr lang="tr-T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ü</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n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ödeme almaya başlayabilirsiniz.</a:t>
            </a:r>
          </a:p>
          <a:p>
            <a:pPr marL="12700" marR="5080">
              <a:lnSpc>
                <a:spcPct val="114500"/>
              </a:lnSpc>
              <a:spcBef>
                <a:spcPts val="1240"/>
              </a:spcBef>
            </a:pP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Turk Lirası ve Döviz tahsilatlarınızı, 20’den fazla banka ve 9 kart ailesi ile işletmenize özel hazırlanan en uygun komisyon oranları sayesinde ek maliyetler olmadan gerçekleştirebilirsiniz.</a:t>
            </a:r>
          </a:p>
        </p:txBody>
      </p:sp>
      <p:sp>
        <p:nvSpPr>
          <p:cNvPr id="12" name="object 9"/>
          <p:cNvSpPr txBox="1"/>
          <p:nvPr/>
        </p:nvSpPr>
        <p:spPr>
          <a:xfrm>
            <a:off x="1517115" y="5459456"/>
            <a:ext cx="1190659" cy="276358"/>
          </a:xfrm>
          <a:prstGeom prst="rect">
            <a:avLst/>
          </a:prstGeom>
        </p:spPr>
        <p:txBody>
          <a:bodyPr vert="horz" wrap="square" lIns="0" tIns="60325" rIns="0" bIns="0" rtlCol="0">
            <a:spAutoFit/>
          </a:bodyPr>
          <a:lstStyle/>
          <a:p>
            <a:pPr marL="12700" algn="ctr">
              <a:lnSpc>
                <a:spcPct val="100000"/>
              </a:lnSpc>
              <a:spcBef>
                <a:spcPts val="475"/>
              </a:spcBef>
            </a:pPr>
            <a:r>
              <a:rPr sz="1400" dirty="0" smtClean="0">
                <a:solidFill>
                  <a:srgbClr val="2E054A"/>
                </a:solidFill>
                <a:latin typeface="Microsoft Sans Serif"/>
                <a:cs typeface="Microsoft Sans Serif"/>
              </a:rPr>
              <a:t>% 100 Online</a:t>
            </a:r>
            <a:endParaRPr sz="1400" dirty="0">
              <a:latin typeface="Microsoft Sans Serif"/>
              <a:cs typeface="Microsoft Sans Serif"/>
            </a:endParaRPr>
          </a:p>
        </p:txBody>
      </p:sp>
      <p:sp>
        <p:nvSpPr>
          <p:cNvPr id="13" name="object 10"/>
          <p:cNvSpPr txBox="1"/>
          <p:nvPr/>
        </p:nvSpPr>
        <p:spPr>
          <a:xfrm>
            <a:off x="7303400" y="5327774"/>
            <a:ext cx="1013845" cy="507703"/>
          </a:xfrm>
          <a:prstGeom prst="rect">
            <a:avLst/>
          </a:prstGeom>
        </p:spPr>
        <p:txBody>
          <a:bodyPr vert="horz" wrap="square" lIns="0" tIns="12065" rIns="0" bIns="0" rtlCol="0">
            <a:spAutoFit/>
          </a:bodyPr>
          <a:lstStyle/>
          <a:p>
            <a:pPr marL="12700" marR="5080" indent="71120" algn="ctr">
              <a:lnSpc>
                <a:spcPct val="115300"/>
              </a:lnSpc>
              <a:spcBef>
                <a:spcPts val="95"/>
              </a:spcBef>
            </a:pPr>
            <a:r>
              <a:rPr sz="1400" dirty="0">
                <a:solidFill>
                  <a:srgbClr val="2E054A"/>
                </a:solidFill>
                <a:latin typeface="Microsoft Sans Serif"/>
                <a:cs typeface="Microsoft Sans Serif"/>
              </a:rPr>
              <a:t>Farklı Vade Seçenekleri</a:t>
            </a:r>
            <a:endParaRPr sz="1400" dirty="0">
              <a:latin typeface="Microsoft Sans Serif"/>
              <a:cs typeface="Microsoft Sans Serif"/>
            </a:endParaRPr>
          </a:p>
        </p:txBody>
      </p:sp>
      <p:sp>
        <p:nvSpPr>
          <p:cNvPr id="14" name="object 11"/>
          <p:cNvSpPr txBox="1"/>
          <p:nvPr/>
        </p:nvSpPr>
        <p:spPr>
          <a:xfrm>
            <a:off x="9001503" y="5431443"/>
            <a:ext cx="1492885" cy="259943"/>
          </a:xfrm>
          <a:prstGeom prst="rect">
            <a:avLst/>
          </a:prstGeom>
        </p:spPr>
        <p:txBody>
          <a:bodyPr vert="horz" wrap="square" lIns="0" tIns="12065" rIns="0" bIns="0" rtlCol="0">
            <a:spAutoFit/>
          </a:bodyPr>
          <a:lstStyle/>
          <a:p>
            <a:pPr marL="536575" marR="5080" indent="-524510">
              <a:lnSpc>
                <a:spcPct val="115300"/>
              </a:lnSpc>
              <a:spcBef>
                <a:spcPts val="95"/>
              </a:spcBef>
            </a:pPr>
            <a:r>
              <a:rPr sz="1400" dirty="0" err="1">
                <a:solidFill>
                  <a:srgbClr val="2E054A"/>
                </a:solidFill>
                <a:latin typeface="Microsoft Sans Serif"/>
                <a:cs typeface="Microsoft Sans Serif"/>
              </a:rPr>
              <a:t>Gizli</a:t>
            </a:r>
            <a:r>
              <a:rPr sz="1400" dirty="0">
                <a:solidFill>
                  <a:srgbClr val="2E054A"/>
                </a:solidFill>
                <a:latin typeface="Microsoft Sans Serif"/>
                <a:cs typeface="Microsoft Sans Serif"/>
              </a:rPr>
              <a:t> </a:t>
            </a:r>
            <a:r>
              <a:rPr sz="1400" dirty="0" err="1" smtClean="0">
                <a:solidFill>
                  <a:srgbClr val="2E054A"/>
                </a:solidFill>
                <a:latin typeface="Microsoft Sans Serif"/>
                <a:cs typeface="Microsoft Sans Serif"/>
              </a:rPr>
              <a:t>Maliyet</a:t>
            </a:r>
            <a:r>
              <a:rPr lang="tr-TR" sz="1400" dirty="0" smtClean="0">
                <a:solidFill>
                  <a:srgbClr val="2E054A"/>
                </a:solidFill>
                <a:latin typeface="Microsoft Sans Serif"/>
                <a:cs typeface="Microsoft Sans Serif"/>
              </a:rPr>
              <a:t> </a:t>
            </a:r>
            <a:r>
              <a:rPr sz="1400" dirty="0" smtClean="0">
                <a:solidFill>
                  <a:srgbClr val="2E054A"/>
                </a:solidFill>
                <a:latin typeface="Microsoft Sans Serif"/>
                <a:cs typeface="Microsoft Sans Serif"/>
              </a:rPr>
              <a:t>Yok</a:t>
            </a:r>
            <a:endParaRPr sz="1400" dirty="0">
              <a:latin typeface="Microsoft Sans Serif"/>
              <a:cs typeface="Microsoft Sans Serif"/>
            </a:endParaRPr>
          </a:p>
        </p:txBody>
      </p:sp>
      <p:sp>
        <p:nvSpPr>
          <p:cNvPr id="15" name="object 12"/>
          <p:cNvSpPr txBox="1"/>
          <p:nvPr/>
        </p:nvSpPr>
        <p:spPr>
          <a:xfrm>
            <a:off x="5296620" y="5331530"/>
            <a:ext cx="1478059" cy="507703"/>
          </a:xfrm>
          <a:prstGeom prst="rect">
            <a:avLst/>
          </a:prstGeom>
        </p:spPr>
        <p:txBody>
          <a:bodyPr vert="horz" wrap="square" lIns="0" tIns="12065" rIns="0" bIns="0" rtlCol="0">
            <a:spAutoFit/>
          </a:bodyPr>
          <a:lstStyle/>
          <a:p>
            <a:pPr marL="12700" marR="5080" indent="83820">
              <a:lnSpc>
                <a:spcPct val="115300"/>
              </a:lnSpc>
              <a:spcBef>
                <a:spcPts val="95"/>
              </a:spcBef>
            </a:pPr>
            <a:r>
              <a:rPr sz="1400" dirty="0">
                <a:solidFill>
                  <a:srgbClr val="2E054A"/>
                </a:solidFill>
                <a:latin typeface="Microsoft Sans Serif"/>
                <a:cs typeface="Microsoft Sans Serif"/>
              </a:rPr>
              <a:t>Kullanıcı Dostu Üye İşyeri Paneli</a:t>
            </a:r>
            <a:endParaRPr sz="1400" dirty="0">
              <a:latin typeface="Microsoft Sans Serif"/>
              <a:cs typeface="Microsoft Sans Serif"/>
            </a:endParaRPr>
          </a:p>
        </p:txBody>
      </p:sp>
      <p:sp>
        <p:nvSpPr>
          <p:cNvPr id="16" name="object 13"/>
          <p:cNvSpPr txBox="1"/>
          <p:nvPr/>
        </p:nvSpPr>
        <p:spPr>
          <a:xfrm>
            <a:off x="3433494" y="5327775"/>
            <a:ext cx="1308673" cy="507703"/>
          </a:xfrm>
          <a:prstGeom prst="rect">
            <a:avLst/>
          </a:prstGeom>
        </p:spPr>
        <p:txBody>
          <a:bodyPr vert="horz" wrap="square" lIns="0" tIns="12065" rIns="0" bIns="0" rtlCol="0">
            <a:spAutoFit/>
          </a:bodyPr>
          <a:lstStyle/>
          <a:p>
            <a:pPr marL="75565" marR="5080" indent="-63500">
              <a:lnSpc>
                <a:spcPct val="115300"/>
              </a:lnSpc>
              <a:spcBef>
                <a:spcPts val="95"/>
              </a:spcBef>
            </a:pPr>
            <a:r>
              <a:rPr sz="1400" dirty="0">
                <a:solidFill>
                  <a:srgbClr val="2E054A"/>
                </a:solidFill>
                <a:latin typeface="Microsoft Sans Serif"/>
                <a:cs typeface="Microsoft Sans Serif"/>
              </a:rPr>
              <a:t>Kolay ve Hazır Entegrasyon</a:t>
            </a:r>
            <a:endParaRPr sz="1400" dirty="0">
              <a:latin typeface="Microsoft Sans Serif"/>
              <a:cs typeface="Microsoft Sans Serif"/>
            </a:endParaRPr>
          </a:p>
        </p:txBody>
      </p:sp>
      <p:grpSp>
        <p:nvGrpSpPr>
          <p:cNvPr id="17" name="object 14"/>
          <p:cNvGrpSpPr/>
          <p:nvPr/>
        </p:nvGrpSpPr>
        <p:grpSpPr>
          <a:xfrm>
            <a:off x="1070947" y="5438931"/>
            <a:ext cx="333375" cy="328295"/>
            <a:chOff x="2682263" y="8004014"/>
            <a:chExt cx="333375" cy="328295"/>
          </a:xfrm>
        </p:grpSpPr>
        <p:sp>
          <p:nvSpPr>
            <p:cNvPr id="18" name="object 15"/>
            <p:cNvSpPr/>
            <p:nvPr/>
          </p:nvSpPr>
          <p:spPr>
            <a:xfrm>
              <a:off x="2682263" y="8004014"/>
              <a:ext cx="333375" cy="328295"/>
            </a:xfrm>
            <a:custGeom>
              <a:avLst/>
              <a:gdLst/>
              <a:ahLst/>
              <a:cxnLst/>
              <a:rect l="l" t="t" r="r" b="b"/>
              <a:pathLst>
                <a:path w="333375" h="328295">
                  <a:moveTo>
                    <a:pt x="154969" y="0"/>
                  </a:moveTo>
                  <a:lnTo>
                    <a:pt x="102583" y="11769"/>
                  </a:lnTo>
                  <a:lnTo>
                    <a:pt x="39869" y="55953"/>
                  </a:lnTo>
                  <a:lnTo>
                    <a:pt x="13559" y="95397"/>
                  </a:lnTo>
                  <a:lnTo>
                    <a:pt x="0" y="139933"/>
                  </a:lnTo>
                  <a:lnTo>
                    <a:pt x="93" y="186905"/>
                  </a:lnTo>
                  <a:lnTo>
                    <a:pt x="14743" y="233657"/>
                  </a:lnTo>
                  <a:lnTo>
                    <a:pt x="39457" y="271960"/>
                  </a:lnTo>
                  <a:lnTo>
                    <a:pt x="71417" y="300450"/>
                  </a:lnTo>
                  <a:lnTo>
                    <a:pt x="110298" y="319054"/>
                  </a:lnTo>
                  <a:lnTo>
                    <a:pt x="155775" y="327696"/>
                  </a:lnTo>
                  <a:lnTo>
                    <a:pt x="189086" y="327048"/>
                  </a:lnTo>
                  <a:lnTo>
                    <a:pt x="249606" y="306741"/>
                  </a:lnTo>
                  <a:lnTo>
                    <a:pt x="306775" y="253076"/>
                  </a:lnTo>
                  <a:lnTo>
                    <a:pt x="325674" y="215088"/>
                  </a:lnTo>
                  <a:lnTo>
                    <a:pt x="333192" y="173387"/>
                  </a:lnTo>
                  <a:lnTo>
                    <a:pt x="329455" y="128121"/>
                  </a:lnTo>
                  <a:lnTo>
                    <a:pt x="297897" y="142265"/>
                  </a:lnTo>
                  <a:lnTo>
                    <a:pt x="300661" y="162695"/>
                  </a:lnTo>
                  <a:lnTo>
                    <a:pt x="299718" y="171219"/>
                  </a:lnTo>
                  <a:lnTo>
                    <a:pt x="299299" y="178674"/>
                  </a:lnTo>
                  <a:lnTo>
                    <a:pt x="298032" y="185983"/>
                  </a:lnTo>
                  <a:lnTo>
                    <a:pt x="283129" y="227809"/>
                  </a:lnTo>
                  <a:lnTo>
                    <a:pt x="256158" y="261182"/>
                  </a:lnTo>
                  <a:lnTo>
                    <a:pt x="220143" y="284178"/>
                  </a:lnTo>
                  <a:lnTo>
                    <a:pt x="178114" y="294869"/>
                  </a:lnTo>
                  <a:lnTo>
                    <a:pt x="133095" y="291330"/>
                  </a:lnTo>
                  <a:lnTo>
                    <a:pt x="87392" y="270384"/>
                  </a:lnTo>
                  <a:lnTo>
                    <a:pt x="53760" y="235607"/>
                  </a:lnTo>
                  <a:lnTo>
                    <a:pt x="35029" y="191276"/>
                  </a:lnTo>
                  <a:lnTo>
                    <a:pt x="34030" y="141670"/>
                  </a:lnTo>
                  <a:lnTo>
                    <a:pt x="49867" y="98357"/>
                  </a:lnTo>
                  <a:lnTo>
                    <a:pt x="78650" y="64345"/>
                  </a:lnTo>
                  <a:lnTo>
                    <a:pt x="116860" y="41716"/>
                  </a:lnTo>
                  <a:lnTo>
                    <a:pt x="160979" y="32550"/>
                  </a:lnTo>
                  <a:lnTo>
                    <a:pt x="207491" y="38930"/>
                  </a:lnTo>
                  <a:lnTo>
                    <a:pt x="212265" y="40427"/>
                  </a:lnTo>
                  <a:lnTo>
                    <a:pt x="222663" y="41212"/>
                  </a:lnTo>
                  <a:lnTo>
                    <a:pt x="230129" y="35746"/>
                  </a:lnTo>
                  <a:lnTo>
                    <a:pt x="233909" y="20030"/>
                  </a:lnTo>
                  <a:lnTo>
                    <a:pt x="229762" y="11957"/>
                  </a:lnTo>
                  <a:lnTo>
                    <a:pt x="192623" y="1705"/>
                  </a:lnTo>
                  <a:lnTo>
                    <a:pt x="182675" y="501"/>
                  </a:lnTo>
                  <a:lnTo>
                    <a:pt x="154969" y="0"/>
                  </a:lnTo>
                  <a:close/>
                </a:path>
              </a:pathLst>
            </a:custGeom>
            <a:solidFill>
              <a:srgbClr val="9124D9"/>
            </a:solidFill>
          </p:spPr>
          <p:txBody>
            <a:bodyPr wrap="square" lIns="0" tIns="0" rIns="0" bIns="0" rtlCol="0"/>
            <a:lstStyle/>
            <a:p>
              <a:endParaRPr/>
            </a:p>
          </p:txBody>
        </p:sp>
        <p:pic>
          <p:nvPicPr>
            <p:cNvPr id="19" name="object 16"/>
            <p:cNvPicPr/>
            <p:nvPr/>
          </p:nvPicPr>
          <p:blipFill>
            <a:blip r:embed="rId2" cstate="print"/>
            <a:stretch>
              <a:fillRect/>
            </a:stretch>
          </p:blipFill>
          <p:spPr>
            <a:xfrm>
              <a:off x="2764602" y="8035674"/>
              <a:ext cx="234293" cy="181651"/>
            </a:xfrm>
            <a:prstGeom prst="rect">
              <a:avLst/>
            </a:prstGeom>
          </p:spPr>
        </p:pic>
      </p:grpSp>
      <p:grpSp>
        <p:nvGrpSpPr>
          <p:cNvPr id="20" name="object 17"/>
          <p:cNvGrpSpPr/>
          <p:nvPr/>
        </p:nvGrpSpPr>
        <p:grpSpPr>
          <a:xfrm>
            <a:off x="8541011" y="5417480"/>
            <a:ext cx="333375" cy="328295"/>
            <a:chOff x="14374066" y="8004014"/>
            <a:chExt cx="333375" cy="328295"/>
          </a:xfrm>
        </p:grpSpPr>
        <p:sp>
          <p:nvSpPr>
            <p:cNvPr id="21" name="object 18"/>
            <p:cNvSpPr/>
            <p:nvPr/>
          </p:nvSpPr>
          <p:spPr>
            <a:xfrm>
              <a:off x="14374066" y="8004014"/>
              <a:ext cx="333375" cy="328295"/>
            </a:xfrm>
            <a:custGeom>
              <a:avLst/>
              <a:gdLst/>
              <a:ahLst/>
              <a:cxnLst/>
              <a:rect l="l" t="t" r="r" b="b"/>
              <a:pathLst>
                <a:path w="333375" h="328295">
                  <a:moveTo>
                    <a:pt x="154969" y="0"/>
                  </a:moveTo>
                  <a:lnTo>
                    <a:pt x="102583" y="11769"/>
                  </a:lnTo>
                  <a:lnTo>
                    <a:pt x="39869" y="55953"/>
                  </a:lnTo>
                  <a:lnTo>
                    <a:pt x="13559" y="95397"/>
                  </a:lnTo>
                  <a:lnTo>
                    <a:pt x="0" y="139933"/>
                  </a:lnTo>
                  <a:lnTo>
                    <a:pt x="93" y="186905"/>
                  </a:lnTo>
                  <a:lnTo>
                    <a:pt x="14743" y="233657"/>
                  </a:lnTo>
                  <a:lnTo>
                    <a:pt x="39457" y="271960"/>
                  </a:lnTo>
                  <a:lnTo>
                    <a:pt x="71417" y="300450"/>
                  </a:lnTo>
                  <a:lnTo>
                    <a:pt x="110298" y="319054"/>
                  </a:lnTo>
                  <a:lnTo>
                    <a:pt x="155775" y="327696"/>
                  </a:lnTo>
                  <a:lnTo>
                    <a:pt x="189085" y="327048"/>
                  </a:lnTo>
                  <a:lnTo>
                    <a:pt x="249602" y="306741"/>
                  </a:lnTo>
                  <a:lnTo>
                    <a:pt x="306775" y="253076"/>
                  </a:lnTo>
                  <a:lnTo>
                    <a:pt x="325674" y="215088"/>
                  </a:lnTo>
                  <a:lnTo>
                    <a:pt x="333192" y="173387"/>
                  </a:lnTo>
                  <a:lnTo>
                    <a:pt x="329455" y="128121"/>
                  </a:lnTo>
                  <a:lnTo>
                    <a:pt x="297897" y="142265"/>
                  </a:lnTo>
                  <a:lnTo>
                    <a:pt x="300661" y="162695"/>
                  </a:lnTo>
                  <a:lnTo>
                    <a:pt x="299718" y="171219"/>
                  </a:lnTo>
                  <a:lnTo>
                    <a:pt x="299299" y="178674"/>
                  </a:lnTo>
                  <a:lnTo>
                    <a:pt x="298032" y="185983"/>
                  </a:lnTo>
                  <a:lnTo>
                    <a:pt x="283129" y="227809"/>
                  </a:lnTo>
                  <a:lnTo>
                    <a:pt x="256158" y="261182"/>
                  </a:lnTo>
                  <a:lnTo>
                    <a:pt x="220143" y="284178"/>
                  </a:lnTo>
                  <a:lnTo>
                    <a:pt x="178114" y="294869"/>
                  </a:lnTo>
                  <a:lnTo>
                    <a:pt x="133095" y="291330"/>
                  </a:lnTo>
                  <a:lnTo>
                    <a:pt x="87392" y="270384"/>
                  </a:lnTo>
                  <a:lnTo>
                    <a:pt x="53760" y="235607"/>
                  </a:lnTo>
                  <a:lnTo>
                    <a:pt x="35029" y="191276"/>
                  </a:lnTo>
                  <a:lnTo>
                    <a:pt x="34030" y="141670"/>
                  </a:lnTo>
                  <a:lnTo>
                    <a:pt x="49867" y="98357"/>
                  </a:lnTo>
                  <a:lnTo>
                    <a:pt x="78650" y="64345"/>
                  </a:lnTo>
                  <a:lnTo>
                    <a:pt x="116860" y="41716"/>
                  </a:lnTo>
                  <a:lnTo>
                    <a:pt x="160979" y="32550"/>
                  </a:lnTo>
                  <a:lnTo>
                    <a:pt x="207491" y="38930"/>
                  </a:lnTo>
                  <a:lnTo>
                    <a:pt x="212265" y="40427"/>
                  </a:lnTo>
                  <a:lnTo>
                    <a:pt x="222663" y="41212"/>
                  </a:lnTo>
                  <a:lnTo>
                    <a:pt x="230129" y="35746"/>
                  </a:lnTo>
                  <a:lnTo>
                    <a:pt x="233909" y="20030"/>
                  </a:lnTo>
                  <a:lnTo>
                    <a:pt x="229762" y="11957"/>
                  </a:lnTo>
                  <a:lnTo>
                    <a:pt x="192623" y="1705"/>
                  </a:lnTo>
                  <a:lnTo>
                    <a:pt x="182675" y="501"/>
                  </a:lnTo>
                  <a:lnTo>
                    <a:pt x="154969" y="0"/>
                  </a:lnTo>
                  <a:close/>
                </a:path>
              </a:pathLst>
            </a:custGeom>
            <a:solidFill>
              <a:srgbClr val="9124D9"/>
            </a:solidFill>
          </p:spPr>
          <p:txBody>
            <a:bodyPr wrap="square" lIns="0" tIns="0" rIns="0" bIns="0" rtlCol="0"/>
            <a:lstStyle/>
            <a:p>
              <a:endParaRPr/>
            </a:p>
          </p:txBody>
        </p:sp>
        <p:pic>
          <p:nvPicPr>
            <p:cNvPr id="22" name="object 19"/>
            <p:cNvPicPr/>
            <p:nvPr/>
          </p:nvPicPr>
          <p:blipFill>
            <a:blip r:embed="rId2" cstate="print"/>
            <a:stretch>
              <a:fillRect/>
            </a:stretch>
          </p:blipFill>
          <p:spPr>
            <a:xfrm>
              <a:off x="14456405" y="8035674"/>
              <a:ext cx="234293" cy="181651"/>
            </a:xfrm>
            <a:prstGeom prst="rect">
              <a:avLst/>
            </a:prstGeom>
          </p:spPr>
        </p:pic>
      </p:grpSp>
      <p:grpSp>
        <p:nvGrpSpPr>
          <p:cNvPr id="23" name="object 20"/>
          <p:cNvGrpSpPr/>
          <p:nvPr/>
        </p:nvGrpSpPr>
        <p:grpSpPr>
          <a:xfrm>
            <a:off x="6864174" y="5421233"/>
            <a:ext cx="333375" cy="328295"/>
            <a:chOff x="11385432" y="8004014"/>
            <a:chExt cx="333375" cy="328295"/>
          </a:xfrm>
        </p:grpSpPr>
        <p:sp>
          <p:nvSpPr>
            <p:cNvPr id="24" name="object 21"/>
            <p:cNvSpPr/>
            <p:nvPr/>
          </p:nvSpPr>
          <p:spPr>
            <a:xfrm>
              <a:off x="11385432" y="8004014"/>
              <a:ext cx="333375" cy="328295"/>
            </a:xfrm>
            <a:custGeom>
              <a:avLst/>
              <a:gdLst/>
              <a:ahLst/>
              <a:cxnLst/>
              <a:rect l="l" t="t" r="r" b="b"/>
              <a:pathLst>
                <a:path w="333375" h="328295">
                  <a:moveTo>
                    <a:pt x="154969" y="0"/>
                  </a:moveTo>
                  <a:lnTo>
                    <a:pt x="102583" y="11769"/>
                  </a:lnTo>
                  <a:lnTo>
                    <a:pt x="39869" y="55953"/>
                  </a:lnTo>
                  <a:lnTo>
                    <a:pt x="13559" y="95397"/>
                  </a:lnTo>
                  <a:lnTo>
                    <a:pt x="0" y="139933"/>
                  </a:lnTo>
                  <a:lnTo>
                    <a:pt x="93" y="186905"/>
                  </a:lnTo>
                  <a:lnTo>
                    <a:pt x="14743" y="233657"/>
                  </a:lnTo>
                  <a:lnTo>
                    <a:pt x="39457" y="271960"/>
                  </a:lnTo>
                  <a:lnTo>
                    <a:pt x="71417" y="300450"/>
                  </a:lnTo>
                  <a:lnTo>
                    <a:pt x="110298" y="319054"/>
                  </a:lnTo>
                  <a:lnTo>
                    <a:pt x="155775" y="327696"/>
                  </a:lnTo>
                  <a:lnTo>
                    <a:pt x="189086" y="327048"/>
                  </a:lnTo>
                  <a:lnTo>
                    <a:pt x="249606" y="306741"/>
                  </a:lnTo>
                  <a:lnTo>
                    <a:pt x="306776" y="253076"/>
                  </a:lnTo>
                  <a:lnTo>
                    <a:pt x="325678" y="215088"/>
                  </a:lnTo>
                  <a:lnTo>
                    <a:pt x="333196" y="173387"/>
                  </a:lnTo>
                  <a:lnTo>
                    <a:pt x="329455" y="128121"/>
                  </a:lnTo>
                  <a:lnTo>
                    <a:pt x="297897" y="142265"/>
                  </a:lnTo>
                  <a:lnTo>
                    <a:pt x="300661" y="162695"/>
                  </a:lnTo>
                  <a:lnTo>
                    <a:pt x="299718" y="171219"/>
                  </a:lnTo>
                  <a:lnTo>
                    <a:pt x="299299" y="178674"/>
                  </a:lnTo>
                  <a:lnTo>
                    <a:pt x="298032" y="185983"/>
                  </a:lnTo>
                  <a:lnTo>
                    <a:pt x="283130" y="227809"/>
                  </a:lnTo>
                  <a:lnTo>
                    <a:pt x="256158" y="261182"/>
                  </a:lnTo>
                  <a:lnTo>
                    <a:pt x="220146" y="284178"/>
                  </a:lnTo>
                  <a:lnTo>
                    <a:pt x="178119" y="294869"/>
                  </a:lnTo>
                  <a:lnTo>
                    <a:pt x="133105" y="291330"/>
                  </a:lnTo>
                  <a:lnTo>
                    <a:pt x="87401" y="270384"/>
                  </a:lnTo>
                  <a:lnTo>
                    <a:pt x="53765" y="235607"/>
                  </a:lnTo>
                  <a:lnTo>
                    <a:pt x="35030" y="191276"/>
                  </a:lnTo>
                  <a:lnTo>
                    <a:pt x="34030" y="141670"/>
                  </a:lnTo>
                  <a:lnTo>
                    <a:pt x="49867" y="98357"/>
                  </a:lnTo>
                  <a:lnTo>
                    <a:pt x="78650" y="64345"/>
                  </a:lnTo>
                  <a:lnTo>
                    <a:pt x="116860" y="41716"/>
                  </a:lnTo>
                  <a:lnTo>
                    <a:pt x="160979" y="32550"/>
                  </a:lnTo>
                  <a:lnTo>
                    <a:pt x="207491" y="38930"/>
                  </a:lnTo>
                  <a:lnTo>
                    <a:pt x="212265" y="40427"/>
                  </a:lnTo>
                  <a:lnTo>
                    <a:pt x="222663" y="41212"/>
                  </a:lnTo>
                  <a:lnTo>
                    <a:pt x="230129" y="35746"/>
                  </a:lnTo>
                  <a:lnTo>
                    <a:pt x="233909" y="20030"/>
                  </a:lnTo>
                  <a:lnTo>
                    <a:pt x="229762" y="11957"/>
                  </a:lnTo>
                  <a:lnTo>
                    <a:pt x="192623" y="1705"/>
                  </a:lnTo>
                  <a:lnTo>
                    <a:pt x="182675" y="501"/>
                  </a:lnTo>
                  <a:lnTo>
                    <a:pt x="154969" y="0"/>
                  </a:lnTo>
                  <a:close/>
                </a:path>
              </a:pathLst>
            </a:custGeom>
            <a:solidFill>
              <a:srgbClr val="9124D9"/>
            </a:solidFill>
          </p:spPr>
          <p:txBody>
            <a:bodyPr wrap="square" lIns="0" tIns="0" rIns="0" bIns="0" rtlCol="0"/>
            <a:lstStyle/>
            <a:p>
              <a:endParaRPr/>
            </a:p>
          </p:txBody>
        </p:sp>
        <p:pic>
          <p:nvPicPr>
            <p:cNvPr id="25" name="object 22"/>
            <p:cNvPicPr/>
            <p:nvPr/>
          </p:nvPicPr>
          <p:blipFill>
            <a:blip r:embed="rId3" cstate="print"/>
            <a:stretch>
              <a:fillRect/>
            </a:stretch>
          </p:blipFill>
          <p:spPr>
            <a:xfrm>
              <a:off x="11467771" y="8035674"/>
              <a:ext cx="234292" cy="181651"/>
            </a:xfrm>
            <a:prstGeom prst="rect">
              <a:avLst/>
            </a:prstGeom>
          </p:spPr>
        </p:pic>
      </p:grpSp>
      <p:grpSp>
        <p:nvGrpSpPr>
          <p:cNvPr id="26" name="object 23"/>
          <p:cNvGrpSpPr/>
          <p:nvPr/>
        </p:nvGrpSpPr>
        <p:grpSpPr>
          <a:xfrm>
            <a:off x="4824890" y="5438930"/>
            <a:ext cx="333375" cy="328295"/>
            <a:chOff x="8486121" y="8004014"/>
            <a:chExt cx="333375" cy="328295"/>
          </a:xfrm>
        </p:grpSpPr>
        <p:sp>
          <p:nvSpPr>
            <p:cNvPr id="27" name="object 24"/>
            <p:cNvSpPr/>
            <p:nvPr/>
          </p:nvSpPr>
          <p:spPr>
            <a:xfrm>
              <a:off x="8486121" y="8004014"/>
              <a:ext cx="333375" cy="328295"/>
            </a:xfrm>
            <a:custGeom>
              <a:avLst/>
              <a:gdLst/>
              <a:ahLst/>
              <a:cxnLst/>
              <a:rect l="l" t="t" r="r" b="b"/>
              <a:pathLst>
                <a:path w="333375" h="328295">
                  <a:moveTo>
                    <a:pt x="154969" y="0"/>
                  </a:moveTo>
                  <a:lnTo>
                    <a:pt x="102583" y="11769"/>
                  </a:lnTo>
                  <a:lnTo>
                    <a:pt x="39869" y="55953"/>
                  </a:lnTo>
                  <a:lnTo>
                    <a:pt x="13559" y="95397"/>
                  </a:lnTo>
                  <a:lnTo>
                    <a:pt x="0" y="139933"/>
                  </a:lnTo>
                  <a:lnTo>
                    <a:pt x="93" y="186905"/>
                  </a:lnTo>
                  <a:lnTo>
                    <a:pt x="14743" y="233657"/>
                  </a:lnTo>
                  <a:lnTo>
                    <a:pt x="39457" y="271960"/>
                  </a:lnTo>
                  <a:lnTo>
                    <a:pt x="71417" y="300450"/>
                  </a:lnTo>
                  <a:lnTo>
                    <a:pt x="110298" y="319054"/>
                  </a:lnTo>
                  <a:lnTo>
                    <a:pt x="155775" y="327696"/>
                  </a:lnTo>
                  <a:lnTo>
                    <a:pt x="189086" y="327048"/>
                  </a:lnTo>
                  <a:lnTo>
                    <a:pt x="249606" y="306741"/>
                  </a:lnTo>
                  <a:lnTo>
                    <a:pt x="306775" y="253076"/>
                  </a:lnTo>
                  <a:lnTo>
                    <a:pt x="325674" y="215088"/>
                  </a:lnTo>
                  <a:lnTo>
                    <a:pt x="333192" y="173387"/>
                  </a:lnTo>
                  <a:lnTo>
                    <a:pt x="329455" y="128121"/>
                  </a:lnTo>
                  <a:lnTo>
                    <a:pt x="297897" y="142265"/>
                  </a:lnTo>
                  <a:lnTo>
                    <a:pt x="300661" y="162695"/>
                  </a:lnTo>
                  <a:lnTo>
                    <a:pt x="299718" y="171219"/>
                  </a:lnTo>
                  <a:lnTo>
                    <a:pt x="299299" y="178674"/>
                  </a:lnTo>
                  <a:lnTo>
                    <a:pt x="298032" y="185983"/>
                  </a:lnTo>
                  <a:lnTo>
                    <a:pt x="283129" y="227809"/>
                  </a:lnTo>
                  <a:lnTo>
                    <a:pt x="256158" y="261182"/>
                  </a:lnTo>
                  <a:lnTo>
                    <a:pt x="220143" y="284178"/>
                  </a:lnTo>
                  <a:lnTo>
                    <a:pt x="178114" y="294869"/>
                  </a:lnTo>
                  <a:lnTo>
                    <a:pt x="133095" y="291330"/>
                  </a:lnTo>
                  <a:lnTo>
                    <a:pt x="87392" y="270384"/>
                  </a:lnTo>
                  <a:lnTo>
                    <a:pt x="53760" y="235607"/>
                  </a:lnTo>
                  <a:lnTo>
                    <a:pt x="35029" y="191276"/>
                  </a:lnTo>
                  <a:lnTo>
                    <a:pt x="34030" y="141670"/>
                  </a:lnTo>
                  <a:lnTo>
                    <a:pt x="49867" y="98357"/>
                  </a:lnTo>
                  <a:lnTo>
                    <a:pt x="78650" y="64345"/>
                  </a:lnTo>
                  <a:lnTo>
                    <a:pt x="116860" y="41716"/>
                  </a:lnTo>
                  <a:lnTo>
                    <a:pt x="160979" y="32550"/>
                  </a:lnTo>
                  <a:lnTo>
                    <a:pt x="207491" y="38930"/>
                  </a:lnTo>
                  <a:lnTo>
                    <a:pt x="212265" y="40427"/>
                  </a:lnTo>
                  <a:lnTo>
                    <a:pt x="222663" y="41212"/>
                  </a:lnTo>
                  <a:lnTo>
                    <a:pt x="230129" y="35746"/>
                  </a:lnTo>
                  <a:lnTo>
                    <a:pt x="233909" y="20030"/>
                  </a:lnTo>
                  <a:lnTo>
                    <a:pt x="229762" y="11957"/>
                  </a:lnTo>
                  <a:lnTo>
                    <a:pt x="192623" y="1705"/>
                  </a:lnTo>
                  <a:lnTo>
                    <a:pt x="182675" y="501"/>
                  </a:lnTo>
                  <a:lnTo>
                    <a:pt x="154969" y="0"/>
                  </a:lnTo>
                  <a:close/>
                </a:path>
              </a:pathLst>
            </a:custGeom>
            <a:solidFill>
              <a:srgbClr val="9124D9"/>
            </a:solidFill>
          </p:spPr>
          <p:txBody>
            <a:bodyPr wrap="square" lIns="0" tIns="0" rIns="0" bIns="0" rtlCol="0"/>
            <a:lstStyle/>
            <a:p>
              <a:endParaRPr/>
            </a:p>
          </p:txBody>
        </p:sp>
        <p:pic>
          <p:nvPicPr>
            <p:cNvPr id="28" name="object 25"/>
            <p:cNvPicPr/>
            <p:nvPr/>
          </p:nvPicPr>
          <p:blipFill>
            <a:blip r:embed="rId4" cstate="print"/>
            <a:stretch>
              <a:fillRect/>
            </a:stretch>
          </p:blipFill>
          <p:spPr>
            <a:xfrm>
              <a:off x="8568459" y="8035674"/>
              <a:ext cx="234293" cy="181651"/>
            </a:xfrm>
            <a:prstGeom prst="rect">
              <a:avLst/>
            </a:prstGeom>
          </p:spPr>
        </p:pic>
      </p:grpSp>
      <p:grpSp>
        <p:nvGrpSpPr>
          <p:cNvPr id="29" name="object 26"/>
          <p:cNvGrpSpPr/>
          <p:nvPr/>
        </p:nvGrpSpPr>
        <p:grpSpPr>
          <a:xfrm>
            <a:off x="2917330" y="5421232"/>
            <a:ext cx="333375" cy="328295"/>
            <a:chOff x="5586810" y="8004014"/>
            <a:chExt cx="333375" cy="328295"/>
          </a:xfrm>
        </p:grpSpPr>
        <p:sp>
          <p:nvSpPr>
            <p:cNvPr id="30" name="object 27"/>
            <p:cNvSpPr/>
            <p:nvPr/>
          </p:nvSpPr>
          <p:spPr>
            <a:xfrm>
              <a:off x="5586810" y="8004014"/>
              <a:ext cx="333375" cy="328295"/>
            </a:xfrm>
            <a:custGeom>
              <a:avLst/>
              <a:gdLst/>
              <a:ahLst/>
              <a:cxnLst/>
              <a:rect l="l" t="t" r="r" b="b"/>
              <a:pathLst>
                <a:path w="333375" h="328295">
                  <a:moveTo>
                    <a:pt x="154969" y="0"/>
                  </a:moveTo>
                  <a:lnTo>
                    <a:pt x="102583" y="11769"/>
                  </a:lnTo>
                  <a:lnTo>
                    <a:pt x="39869" y="55953"/>
                  </a:lnTo>
                  <a:lnTo>
                    <a:pt x="13559" y="95397"/>
                  </a:lnTo>
                  <a:lnTo>
                    <a:pt x="0" y="139933"/>
                  </a:lnTo>
                  <a:lnTo>
                    <a:pt x="93" y="186905"/>
                  </a:lnTo>
                  <a:lnTo>
                    <a:pt x="14743" y="233657"/>
                  </a:lnTo>
                  <a:lnTo>
                    <a:pt x="39457" y="271960"/>
                  </a:lnTo>
                  <a:lnTo>
                    <a:pt x="71417" y="300450"/>
                  </a:lnTo>
                  <a:lnTo>
                    <a:pt x="110298" y="319054"/>
                  </a:lnTo>
                  <a:lnTo>
                    <a:pt x="155775" y="327696"/>
                  </a:lnTo>
                  <a:lnTo>
                    <a:pt x="189086" y="327048"/>
                  </a:lnTo>
                  <a:lnTo>
                    <a:pt x="249606" y="306741"/>
                  </a:lnTo>
                  <a:lnTo>
                    <a:pt x="306775" y="253076"/>
                  </a:lnTo>
                  <a:lnTo>
                    <a:pt x="325674" y="215088"/>
                  </a:lnTo>
                  <a:lnTo>
                    <a:pt x="333192" y="173387"/>
                  </a:lnTo>
                  <a:lnTo>
                    <a:pt x="329455" y="128121"/>
                  </a:lnTo>
                  <a:lnTo>
                    <a:pt x="297897" y="142265"/>
                  </a:lnTo>
                  <a:lnTo>
                    <a:pt x="300661" y="162695"/>
                  </a:lnTo>
                  <a:lnTo>
                    <a:pt x="299718" y="171219"/>
                  </a:lnTo>
                  <a:lnTo>
                    <a:pt x="299299" y="178674"/>
                  </a:lnTo>
                  <a:lnTo>
                    <a:pt x="298032" y="185983"/>
                  </a:lnTo>
                  <a:lnTo>
                    <a:pt x="283129" y="227809"/>
                  </a:lnTo>
                  <a:lnTo>
                    <a:pt x="256158" y="261182"/>
                  </a:lnTo>
                  <a:lnTo>
                    <a:pt x="220143" y="284178"/>
                  </a:lnTo>
                  <a:lnTo>
                    <a:pt x="178114" y="294869"/>
                  </a:lnTo>
                  <a:lnTo>
                    <a:pt x="133095" y="291330"/>
                  </a:lnTo>
                  <a:lnTo>
                    <a:pt x="87392" y="270384"/>
                  </a:lnTo>
                  <a:lnTo>
                    <a:pt x="53760" y="235607"/>
                  </a:lnTo>
                  <a:lnTo>
                    <a:pt x="35029" y="191276"/>
                  </a:lnTo>
                  <a:lnTo>
                    <a:pt x="34030" y="141670"/>
                  </a:lnTo>
                  <a:lnTo>
                    <a:pt x="49867" y="98357"/>
                  </a:lnTo>
                  <a:lnTo>
                    <a:pt x="78650" y="64345"/>
                  </a:lnTo>
                  <a:lnTo>
                    <a:pt x="116860" y="41716"/>
                  </a:lnTo>
                  <a:lnTo>
                    <a:pt x="160979" y="32550"/>
                  </a:lnTo>
                  <a:lnTo>
                    <a:pt x="207491" y="38930"/>
                  </a:lnTo>
                  <a:lnTo>
                    <a:pt x="212265" y="40427"/>
                  </a:lnTo>
                  <a:lnTo>
                    <a:pt x="222663" y="41212"/>
                  </a:lnTo>
                  <a:lnTo>
                    <a:pt x="230129" y="35746"/>
                  </a:lnTo>
                  <a:lnTo>
                    <a:pt x="233909" y="20030"/>
                  </a:lnTo>
                  <a:lnTo>
                    <a:pt x="229762" y="11957"/>
                  </a:lnTo>
                  <a:lnTo>
                    <a:pt x="192623" y="1705"/>
                  </a:lnTo>
                  <a:lnTo>
                    <a:pt x="182675" y="501"/>
                  </a:lnTo>
                  <a:lnTo>
                    <a:pt x="154969" y="0"/>
                  </a:lnTo>
                  <a:close/>
                </a:path>
              </a:pathLst>
            </a:custGeom>
            <a:solidFill>
              <a:srgbClr val="9124D9"/>
            </a:solidFill>
          </p:spPr>
          <p:txBody>
            <a:bodyPr wrap="square" lIns="0" tIns="0" rIns="0" bIns="0" rtlCol="0"/>
            <a:lstStyle/>
            <a:p>
              <a:endParaRPr/>
            </a:p>
          </p:txBody>
        </p:sp>
        <p:pic>
          <p:nvPicPr>
            <p:cNvPr id="31" name="object 28"/>
            <p:cNvPicPr/>
            <p:nvPr/>
          </p:nvPicPr>
          <p:blipFill>
            <a:blip r:embed="rId2" cstate="print"/>
            <a:stretch>
              <a:fillRect/>
            </a:stretch>
          </p:blipFill>
          <p:spPr>
            <a:xfrm>
              <a:off x="5669150" y="8035674"/>
              <a:ext cx="234293" cy="181651"/>
            </a:xfrm>
            <a:prstGeom prst="rect">
              <a:avLst/>
            </a:prstGeom>
          </p:spPr>
        </p:pic>
      </p:grpSp>
      <p:pic>
        <p:nvPicPr>
          <p:cNvPr id="32" name="object 5"/>
          <p:cNvPicPr/>
          <p:nvPr/>
        </p:nvPicPr>
        <p:blipFill>
          <a:blip r:embed="rId5" cstate="print"/>
          <a:stretch>
            <a:fillRect/>
          </a:stretch>
        </p:blipFill>
        <p:spPr>
          <a:xfrm>
            <a:off x="10058280" y="5167324"/>
            <a:ext cx="1907297" cy="1690676"/>
          </a:xfrm>
          <a:prstGeom prst="rect">
            <a:avLst/>
          </a:prstGeom>
        </p:spPr>
      </p:pic>
      <p:grpSp>
        <p:nvGrpSpPr>
          <p:cNvPr id="36" name="Grup 35"/>
          <p:cNvGrpSpPr/>
          <p:nvPr/>
        </p:nvGrpSpPr>
        <p:grpSpPr>
          <a:xfrm>
            <a:off x="1097431" y="6108619"/>
            <a:ext cx="3391169" cy="556844"/>
            <a:chOff x="4329530" y="6093660"/>
            <a:chExt cx="3391169" cy="556844"/>
          </a:xfrm>
        </p:grpSpPr>
        <p:pic>
          <p:nvPicPr>
            <p:cNvPr id="37" name="Resim 36"/>
            <p:cNvPicPr>
              <a:picLocks noChangeAspect="1"/>
            </p:cNvPicPr>
            <p:nvPr/>
          </p:nvPicPr>
          <p:blipFill>
            <a:blip r:embed="rId6"/>
            <a:stretch>
              <a:fillRect/>
            </a:stretch>
          </p:blipFill>
          <p:spPr>
            <a:xfrm>
              <a:off x="5686040" y="6233027"/>
              <a:ext cx="767064" cy="250247"/>
            </a:xfrm>
            <a:prstGeom prst="rect">
              <a:avLst/>
            </a:prstGeom>
          </p:spPr>
        </p:pic>
        <p:pic>
          <p:nvPicPr>
            <p:cNvPr id="38" name="Resim 37"/>
            <p:cNvPicPr>
              <a:picLocks noChangeAspect="1"/>
            </p:cNvPicPr>
            <p:nvPr/>
          </p:nvPicPr>
          <p:blipFill>
            <a:blip r:embed="rId7"/>
            <a:stretch>
              <a:fillRect/>
            </a:stretch>
          </p:blipFill>
          <p:spPr>
            <a:xfrm>
              <a:off x="4329530" y="6219774"/>
              <a:ext cx="637443" cy="376443"/>
            </a:xfrm>
            <a:prstGeom prst="rect">
              <a:avLst/>
            </a:prstGeom>
          </p:spPr>
        </p:pic>
        <p:pic>
          <p:nvPicPr>
            <p:cNvPr id="39" name="Resim 38"/>
            <p:cNvPicPr>
              <a:picLocks noChangeAspect="1"/>
            </p:cNvPicPr>
            <p:nvPr/>
          </p:nvPicPr>
          <p:blipFill>
            <a:blip r:embed="rId8"/>
            <a:stretch>
              <a:fillRect/>
            </a:stretch>
          </p:blipFill>
          <p:spPr>
            <a:xfrm>
              <a:off x="5088180" y="6219774"/>
              <a:ext cx="478964" cy="374191"/>
            </a:xfrm>
            <a:prstGeom prst="rect">
              <a:avLst/>
            </a:prstGeom>
          </p:spPr>
        </p:pic>
        <p:pic>
          <p:nvPicPr>
            <p:cNvPr id="40" name="Resim 39"/>
            <p:cNvPicPr>
              <a:picLocks noChangeAspect="1"/>
            </p:cNvPicPr>
            <p:nvPr/>
          </p:nvPicPr>
          <p:blipFill>
            <a:blip r:embed="rId9"/>
            <a:stretch>
              <a:fillRect/>
            </a:stretch>
          </p:blipFill>
          <p:spPr>
            <a:xfrm>
              <a:off x="6555797" y="6093660"/>
              <a:ext cx="711523" cy="556844"/>
            </a:xfrm>
            <a:prstGeom prst="rect">
              <a:avLst/>
            </a:prstGeom>
          </p:spPr>
        </p:pic>
        <p:pic>
          <p:nvPicPr>
            <p:cNvPr id="41" name="Resim 40"/>
            <p:cNvPicPr>
              <a:picLocks noChangeAspect="1"/>
            </p:cNvPicPr>
            <p:nvPr/>
          </p:nvPicPr>
          <p:blipFill>
            <a:blip r:embed="rId10"/>
            <a:stretch>
              <a:fillRect/>
            </a:stretch>
          </p:blipFill>
          <p:spPr>
            <a:xfrm>
              <a:off x="7370013" y="6207286"/>
              <a:ext cx="350686" cy="329592"/>
            </a:xfrm>
            <a:prstGeom prst="rect">
              <a:avLst/>
            </a:prstGeom>
          </p:spPr>
        </p:pic>
      </p:grpSp>
    </p:spTree>
    <p:extLst>
      <p:ext uri="{BB962C8B-B14F-4D97-AF65-F5344CB8AC3E}">
        <p14:creationId xmlns:p14="http://schemas.microsoft.com/office/powerpoint/2010/main" val="3398474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2" name="object 5"/>
          <p:cNvPicPr/>
          <p:nvPr/>
        </p:nvPicPr>
        <p:blipFill>
          <a:blip r:embed="rId2" cstate="print"/>
          <a:stretch>
            <a:fillRect/>
          </a:stretch>
        </p:blipFill>
        <p:spPr>
          <a:xfrm>
            <a:off x="10058280" y="5167324"/>
            <a:ext cx="1907297" cy="1690676"/>
          </a:xfrm>
          <a:prstGeom prst="rect">
            <a:avLst/>
          </a:prstGeom>
        </p:spPr>
      </p:pic>
      <p:pic>
        <p:nvPicPr>
          <p:cNvPr id="1026" name="Picture 2" descr="CDN m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592" y="1987810"/>
            <a:ext cx="4045700" cy="329724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 3"/>
          <p:cNvGrpSpPr/>
          <p:nvPr/>
        </p:nvGrpSpPr>
        <p:grpSpPr>
          <a:xfrm>
            <a:off x="2110418" y="3131421"/>
            <a:ext cx="1010024" cy="1010024"/>
            <a:chOff x="3698995" y="3043995"/>
            <a:chExt cx="1010024" cy="1010024"/>
          </a:xfrm>
        </p:grpSpPr>
        <p:sp>
          <p:nvSpPr>
            <p:cNvPr id="99" name="object 5"/>
            <p:cNvSpPr/>
            <p:nvPr/>
          </p:nvSpPr>
          <p:spPr>
            <a:xfrm>
              <a:off x="3698995" y="3043995"/>
              <a:ext cx="1010024" cy="1010024"/>
            </a:xfrm>
            <a:custGeom>
              <a:avLst/>
              <a:gdLst/>
              <a:ahLst/>
              <a:cxnLst/>
              <a:rect l="l" t="t" r="r" b="b"/>
              <a:pathLst>
                <a:path w="1665605" h="1665604">
                  <a:moveTo>
                    <a:pt x="1665465" y="832726"/>
                  </a:moveTo>
                  <a:lnTo>
                    <a:pt x="1664042" y="783793"/>
                  </a:lnTo>
                  <a:lnTo>
                    <a:pt x="1659864" y="735609"/>
                  </a:lnTo>
                  <a:lnTo>
                    <a:pt x="1652968" y="688251"/>
                  </a:lnTo>
                  <a:lnTo>
                    <a:pt x="1643468" y="641794"/>
                  </a:lnTo>
                  <a:lnTo>
                    <a:pt x="1631429" y="596303"/>
                  </a:lnTo>
                  <a:lnTo>
                    <a:pt x="1616913" y="551878"/>
                  </a:lnTo>
                  <a:lnTo>
                    <a:pt x="1600022" y="508596"/>
                  </a:lnTo>
                  <a:lnTo>
                    <a:pt x="1580819" y="466509"/>
                  </a:lnTo>
                  <a:lnTo>
                    <a:pt x="1559394" y="425729"/>
                  </a:lnTo>
                  <a:lnTo>
                    <a:pt x="1535811" y="386308"/>
                  </a:lnTo>
                  <a:lnTo>
                    <a:pt x="1510169" y="348348"/>
                  </a:lnTo>
                  <a:lnTo>
                    <a:pt x="1482521" y="311899"/>
                  </a:lnTo>
                  <a:lnTo>
                    <a:pt x="1452956" y="277063"/>
                  </a:lnTo>
                  <a:lnTo>
                    <a:pt x="1421561" y="243903"/>
                  </a:lnTo>
                  <a:lnTo>
                    <a:pt x="1388402" y="212496"/>
                  </a:lnTo>
                  <a:lnTo>
                    <a:pt x="1353566" y="182943"/>
                  </a:lnTo>
                  <a:lnTo>
                    <a:pt x="1317117" y="155295"/>
                  </a:lnTo>
                  <a:lnTo>
                    <a:pt x="1279144" y="129641"/>
                  </a:lnTo>
                  <a:lnTo>
                    <a:pt x="1239735" y="106070"/>
                  </a:lnTo>
                  <a:lnTo>
                    <a:pt x="1198943" y="84632"/>
                  </a:lnTo>
                  <a:lnTo>
                    <a:pt x="1156868" y="65443"/>
                  </a:lnTo>
                  <a:lnTo>
                    <a:pt x="1113574" y="48552"/>
                  </a:lnTo>
                  <a:lnTo>
                    <a:pt x="1069149" y="34036"/>
                  </a:lnTo>
                  <a:lnTo>
                    <a:pt x="1023670" y="21996"/>
                  </a:lnTo>
                  <a:lnTo>
                    <a:pt x="977214" y="12484"/>
                  </a:lnTo>
                  <a:lnTo>
                    <a:pt x="929843" y="5600"/>
                  </a:lnTo>
                  <a:lnTo>
                    <a:pt x="881659" y="1409"/>
                  </a:lnTo>
                  <a:lnTo>
                    <a:pt x="832739" y="0"/>
                  </a:lnTo>
                  <a:lnTo>
                    <a:pt x="783805" y="1409"/>
                  </a:lnTo>
                  <a:lnTo>
                    <a:pt x="735622" y="5600"/>
                  </a:lnTo>
                  <a:lnTo>
                    <a:pt x="688263" y="12484"/>
                  </a:lnTo>
                  <a:lnTo>
                    <a:pt x="641794" y="21996"/>
                  </a:lnTo>
                  <a:lnTo>
                    <a:pt x="596315" y="34036"/>
                  </a:lnTo>
                  <a:lnTo>
                    <a:pt x="551891" y="48552"/>
                  </a:lnTo>
                  <a:lnTo>
                    <a:pt x="508596" y="65443"/>
                  </a:lnTo>
                  <a:lnTo>
                    <a:pt x="466521" y="84632"/>
                  </a:lnTo>
                  <a:lnTo>
                    <a:pt x="425729" y="106070"/>
                  </a:lnTo>
                  <a:lnTo>
                    <a:pt x="386321" y="129641"/>
                  </a:lnTo>
                  <a:lnTo>
                    <a:pt x="348348" y="155295"/>
                  </a:lnTo>
                  <a:lnTo>
                    <a:pt x="311899" y="182943"/>
                  </a:lnTo>
                  <a:lnTo>
                    <a:pt x="277063" y="212496"/>
                  </a:lnTo>
                  <a:lnTo>
                    <a:pt x="243903" y="243903"/>
                  </a:lnTo>
                  <a:lnTo>
                    <a:pt x="212509" y="277063"/>
                  </a:lnTo>
                  <a:lnTo>
                    <a:pt x="182943" y="311899"/>
                  </a:lnTo>
                  <a:lnTo>
                    <a:pt x="155295" y="348348"/>
                  </a:lnTo>
                  <a:lnTo>
                    <a:pt x="129654" y="386308"/>
                  </a:lnTo>
                  <a:lnTo>
                    <a:pt x="106070" y="425729"/>
                  </a:lnTo>
                  <a:lnTo>
                    <a:pt x="84645" y="466509"/>
                  </a:lnTo>
                  <a:lnTo>
                    <a:pt x="65443" y="508596"/>
                  </a:lnTo>
                  <a:lnTo>
                    <a:pt x="48552" y="551878"/>
                  </a:lnTo>
                  <a:lnTo>
                    <a:pt x="34048" y="596303"/>
                  </a:lnTo>
                  <a:lnTo>
                    <a:pt x="21996" y="641794"/>
                  </a:lnTo>
                  <a:lnTo>
                    <a:pt x="12496" y="688251"/>
                  </a:lnTo>
                  <a:lnTo>
                    <a:pt x="5613" y="735609"/>
                  </a:lnTo>
                  <a:lnTo>
                    <a:pt x="1422" y="783793"/>
                  </a:lnTo>
                  <a:lnTo>
                    <a:pt x="0" y="832726"/>
                  </a:lnTo>
                  <a:lnTo>
                    <a:pt x="1422" y="881659"/>
                  </a:lnTo>
                  <a:lnTo>
                    <a:pt x="5613" y="929843"/>
                  </a:lnTo>
                  <a:lnTo>
                    <a:pt x="12496" y="977201"/>
                  </a:lnTo>
                  <a:lnTo>
                    <a:pt x="21996" y="1023658"/>
                  </a:lnTo>
                  <a:lnTo>
                    <a:pt x="34048" y="1069149"/>
                  </a:lnTo>
                  <a:lnTo>
                    <a:pt x="48552" y="1113574"/>
                  </a:lnTo>
                  <a:lnTo>
                    <a:pt x="65443" y="1156855"/>
                  </a:lnTo>
                  <a:lnTo>
                    <a:pt x="84645" y="1198943"/>
                  </a:lnTo>
                  <a:lnTo>
                    <a:pt x="106070" y="1239723"/>
                  </a:lnTo>
                  <a:lnTo>
                    <a:pt x="129654" y="1279144"/>
                  </a:lnTo>
                  <a:lnTo>
                    <a:pt x="155295" y="1317104"/>
                  </a:lnTo>
                  <a:lnTo>
                    <a:pt x="182943" y="1353553"/>
                  </a:lnTo>
                  <a:lnTo>
                    <a:pt x="212509" y="1388389"/>
                  </a:lnTo>
                  <a:lnTo>
                    <a:pt x="243903" y="1421549"/>
                  </a:lnTo>
                  <a:lnTo>
                    <a:pt x="277063" y="1452943"/>
                  </a:lnTo>
                  <a:lnTo>
                    <a:pt x="311899" y="1482509"/>
                  </a:lnTo>
                  <a:lnTo>
                    <a:pt x="348348" y="1510157"/>
                  </a:lnTo>
                  <a:lnTo>
                    <a:pt x="386321" y="1535798"/>
                  </a:lnTo>
                  <a:lnTo>
                    <a:pt x="425729" y="1559382"/>
                  </a:lnTo>
                  <a:lnTo>
                    <a:pt x="466521" y="1580807"/>
                  </a:lnTo>
                  <a:lnTo>
                    <a:pt x="508596" y="1600009"/>
                  </a:lnTo>
                  <a:lnTo>
                    <a:pt x="551891" y="1616900"/>
                  </a:lnTo>
                  <a:lnTo>
                    <a:pt x="596315" y="1631403"/>
                  </a:lnTo>
                  <a:lnTo>
                    <a:pt x="641794" y="1643456"/>
                  </a:lnTo>
                  <a:lnTo>
                    <a:pt x="688263" y="1652955"/>
                  </a:lnTo>
                  <a:lnTo>
                    <a:pt x="735622" y="1659839"/>
                  </a:lnTo>
                  <a:lnTo>
                    <a:pt x="783805" y="1664030"/>
                  </a:lnTo>
                  <a:lnTo>
                    <a:pt x="832739" y="1665439"/>
                  </a:lnTo>
                  <a:lnTo>
                    <a:pt x="881659" y="1664030"/>
                  </a:lnTo>
                  <a:lnTo>
                    <a:pt x="929843" y="1659839"/>
                  </a:lnTo>
                  <a:lnTo>
                    <a:pt x="977214" y="1652955"/>
                  </a:lnTo>
                  <a:lnTo>
                    <a:pt x="1023670" y="1643456"/>
                  </a:lnTo>
                  <a:lnTo>
                    <a:pt x="1069149" y="1631403"/>
                  </a:lnTo>
                  <a:lnTo>
                    <a:pt x="1113574" y="1616900"/>
                  </a:lnTo>
                  <a:lnTo>
                    <a:pt x="1156868" y="1600009"/>
                  </a:lnTo>
                  <a:lnTo>
                    <a:pt x="1198943" y="1580807"/>
                  </a:lnTo>
                  <a:lnTo>
                    <a:pt x="1239735" y="1559382"/>
                  </a:lnTo>
                  <a:lnTo>
                    <a:pt x="1279144" y="1535798"/>
                  </a:lnTo>
                  <a:lnTo>
                    <a:pt x="1317117" y="1510157"/>
                  </a:lnTo>
                  <a:lnTo>
                    <a:pt x="1353566" y="1482509"/>
                  </a:lnTo>
                  <a:lnTo>
                    <a:pt x="1388402" y="1452943"/>
                  </a:lnTo>
                  <a:lnTo>
                    <a:pt x="1421561" y="1421549"/>
                  </a:lnTo>
                  <a:lnTo>
                    <a:pt x="1452956" y="1388389"/>
                  </a:lnTo>
                  <a:lnTo>
                    <a:pt x="1482521" y="1353553"/>
                  </a:lnTo>
                  <a:lnTo>
                    <a:pt x="1510169" y="1317104"/>
                  </a:lnTo>
                  <a:lnTo>
                    <a:pt x="1535811" y="1279144"/>
                  </a:lnTo>
                  <a:lnTo>
                    <a:pt x="1559394" y="1239723"/>
                  </a:lnTo>
                  <a:lnTo>
                    <a:pt x="1580819" y="1198943"/>
                  </a:lnTo>
                  <a:lnTo>
                    <a:pt x="1600022" y="1156855"/>
                  </a:lnTo>
                  <a:lnTo>
                    <a:pt x="1616913" y="1113574"/>
                  </a:lnTo>
                  <a:lnTo>
                    <a:pt x="1631429" y="1069149"/>
                  </a:lnTo>
                  <a:lnTo>
                    <a:pt x="1643468" y="1023658"/>
                  </a:lnTo>
                  <a:lnTo>
                    <a:pt x="1652968" y="977201"/>
                  </a:lnTo>
                  <a:lnTo>
                    <a:pt x="1659864" y="929843"/>
                  </a:lnTo>
                  <a:lnTo>
                    <a:pt x="1664042" y="881659"/>
                  </a:lnTo>
                  <a:lnTo>
                    <a:pt x="1665465" y="832726"/>
                  </a:lnTo>
                  <a:close/>
                </a:path>
              </a:pathLst>
            </a:custGeom>
            <a:solidFill>
              <a:srgbClr val="5BBA47"/>
            </a:solidFill>
          </p:spPr>
          <p:txBody>
            <a:bodyPr wrap="square" lIns="0" tIns="0" rIns="0" bIns="0" rtlCol="0"/>
            <a:lstStyle/>
            <a:p>
              <a:endParaRPr sz="1092"/>
            </a:p>
          </p:txBody>
        </p:sp>
        <p:sp>
          <p:nvSpPr>
            <p:cNvPr id="100" name="object 13"/>
            <p:cNvSpPr txBox="1"/>
            <p:nvPr/>
          </p:nvSpPr>
          <p:spPr>
            <a:xfrm>
              <a:off x="3971950" y="3509523"/>
              <a:ext cx="464388" cy="269700"/>
            </a:xfrm>
            <a:prstGeom prst="rect">
              <a:avLst/>
            </a:prstGeom>
          </p:spPr>
          <p:txBody>
            <a:bodyPr vert="horz" wrap="square" lIns="0" tIns="13092" rIns="0" bIns="0" rtlCol="0">
              <a:spAutoFit/>
            </a:bodyPr>
            <a:lstStyle/>
            <a:p>
              <a:pPr marL="7701" marR="3081" indent="29650">
                <a:lnSpc>
                  <a:spcPts val="1043"/>
                </a:lnSpc>
                <a:spcBef>
                  <a:spcPts val="103"/>
                </a:spcBef>
              </a:pPr>
              <a:r>
                <a:rPr sz="879" spc="-21" dirty="0">
                  <a:solidFill>
                    <a:srgbClr val="FFFFFF"/>
                  </a:solidFill>
                  <a:latin typeface="Arial Black"/>
                  <a:cs typeface="Arial Black"/>
                </a:rPr>
                <a:t>Ödeme </a:t>
              </a:r>
              <a:r>
                <a:rPr sz="879" spc="-55" dirty="0">
                  <a:solidFill>
                    <a:srgbClr val="FFFFFF"/>
                  </a:solidFill>
                  <a:latin typeface="Arial Black"/>
                  <a:cs typeface="Arial Black"/>
                </a:rPr>
                <a:t>Başarılı!</a:t>
              </a:r>
              <a:endParaRPr sz="879" dirty="0">
                <a:latin typeface="Arial Black"/>
                <a:cs typeface="Arial Black"/>
              </a:endParaRPr>
            </a:p>
          </p:txBody>
        </p:sp>
        <p:grpSp>
          <p:nvGrpSpPr>
            <p:cNvPr id="101" name="object 14"/>
            <p:cNvGrpSpPr/>
            <p:nvPr/>
          </p:nvGrpSpPr>
          <p:grpSpPr>
            <a:xfrm>
              <a:off x="4116271" y="3280648"/>
              <a:ext cx="192532" cy="192917"/>
              <a:chOff x="1712157" y="4341689"/>
              <a:chExt cx="317500" cy="318135"/>
            </a:xfrm>
          </p:grpSpPr>
          <p:sp>
            <p:nvSpPr>
              <p:cNvPr id="102" name="object 15"/>
              <p:cNvSpPr/>
              <p:nvPr/>
            </p:nvSpPr>
            <p:spPr>
              <a:xfrm>
                <a:off x="1712157" y="4341689"/>
                <a:ext cx="317500" cy="318135"/>
              </a:xfrm>
              <a:custGeom>
                <a:avLst/>
                <a:gdLst/>
                <a:ahLst/>
                <a:cxnLst/>
                <a:rect l="l" t="t" r="r" b="b"/>
                <a:pathLst>
                  <a:path w="317500" h="318135">
                    <a:moveTo>
                      <a:pt x="147504" y="0"/>
                    </a:moveTo>
                    <a:lnTo>
                      <a:pt x="97638" y="11426"/>
                    </a:lnTo>
                    <a:lnTo>
                      <a:pt x="37946" y="54325"/>
                    </a:lnTo>
                    <a:lnTo>
                      <a:pt x="12904" y="92612"/>
                    </a:lnTo>
                    <a:lnTo>
                      <a:pt x="0" y="135843"/>
                    </a:lnTo>
                    <a:lnTo>
                      <a:pt x="91" y="181441"/>
                    </a:lnTo>
                    <a:lnTo>
                      <a:pt x="14037" y="226829"/>
                    </a:lnTo>
                    <a:lnTo>
                      <a:pt x="37560" y="264011"/>
                    </a:lnTo>
                    <a:lnTo>
                      <a:pt x="67981" y="291668"/>
                    </a:lnTo>
                    <a:lnTo>
                      <a:pt x="104989" y="309727"/>
                    </a:lnTo>
                    <a:lnTo>
                      <a:pt x="148273" y="318114"/>
                    </a:lnTo>
                    <a:lnTo>
                      <a:pt x="179978" y="317488"/>
                    </a:lnTo>
                    <a:lnTo>
                      <a:pt x="237581" y="297773"/>
                    </a:lnTo>
                    <a:lnTo>
                      <a:pt x="291998" y="245676"/>
                    </a:lnTo>
                    <a:lnTo>
                      <a:pt x="309988" y="208799"/>
                    </a:lnTo>
                    <a:lnTo>
                      <a:pt x="317145" y="168320"/>
                    </a:lnTo>
                    <a:lnTo>
                      <a:pt x="313588" y="124382"/>
                    </a:lnTo>
                    <a:lnTo>
                      <a:pt x="283544" y="138107"/>
                    </a:lnTo>
                    <a:lnTo>
                      <a:pt x="286175" y="157941"/>
                    </a:lnTo>
                    <a:lnTo>
                      <a:pt x="285285" y="166213"/>
                    </a:lnTo>
                    <a:lnTo>
                      <a:pt x="284876" y="173448"/>
                    </a:lnTo>
                    <a:lnTo>
                      <a:pt x="283672" y="180548"/>
                    </a:lnTo>
                    <a:lnTo>
                      <a:pt x="269486" y="221152"/>
                    </a:lnTo>
                    <a:lnTo>
                      <a:pt x="243815" y="253549"/>
                    </a:lnTo>
                    <a:lnTo>
                      <a:pt x="209538" y="275872"/>
                    </a:lnTo>
                    <a:lnTo>
                      <a:pt x="169537" y="286251"/>
                    </a:lnTo>
                    <a:lnTo>
                      <a:pt x="126693" y="282817"/>
                    </a:lnTo>
                    <a:lnTo>
                      <a:pt x="83189" y="262484"/>
                    </a:lnTo>
                    <a:lnTo>
                      <a:pt x="51177" y="228724"/>
                    </a:lnTo>
                    <a:lnTo>
                      <a:pt x="33347" y="185690"/>
                    </a:lnTo>
                    <a:lnTo>
                      <a:pt x="32392" y="137533"/>
                    </a:lnTo>
                    <a:lnTo>
                      <a:pt x="47466" y="95482"/>
                    </a:lnTo>
                    <a:lnTo>
                      <a:pt x="74862" y="62462"/>
                    </a:lnTo>
                    <a:lnTo>
                      <a:pt x="111232" y="40494"/>
                    </a:lnTo>
                    <a:lnTo>
                      <a:pt x="153227" y="31600"/>
                    </a:lnTo>
                    <a:lnTo>
                      <a:pt x="197497" y="37798"/>
                    </a:lnTo>
                    <a:lnTo>
                      <a:pt x="202041" y="39243"/>
                    </a:lnTo>
                    <a:lnTo>
                      <a:pt x="211936" y="40007"/>
                    </a:lnTo>
                    <a:lnTo>
                      <a:pt x="219046" y="34699"/>
                    </a:lnTo>
                    <a:lnTo>
                      <a:pt x="222637" y="19453"/>
                    </a:lnTo>
                    <a:lnTo>
                      <a:pt x="218690" y="11610"/>
                    </a:lnTo>
                    <a:lnTo>
                      <a:pt x="173875" y="490"/>
                    </a:lnTo>
                    <a:lnTo>
                      <a:pt x="147504" y="0"/>
                    </a:lnTo>
                    <a:close/>
                  </a:path>
                </a:pathLst>
              </a:custGeom>
              <a:solidFill>
                <a:srgbClr val="FFFFFF"/>
              </a:solidFill>
            </p:spPr>
            <p:txBody>
              <a:bodyPr wrap="square" lIns="0" tIns="0" rIns="0" bIns="0" rtlCol="0"/>
              <a:lstStyle/>
              <a:p>
                <a:endParaRPr sz="1092"/>
              </a:p>
            </p:txBody>
          </p:sp>
          <p:pic>
            <p:nvPicPr>
              <p:cNvPr id="103" name="object 16"/>
              <p:cNvPicPr/>
              <p:nvPr/>
            </p:nvPicPr>
            <p:blipFill>
              <a:blip r:embed="rId4" cstate="print"/>
              <a:stretch>
                <a:fillRect/>
              </a:stretch>
            </p:blipFill>
            <p:spPr>
              <a:xfrm>
                <a:off x="1788716" y="4372432"/>
                <a:ext cx="224818" cy="176329"/>
              </a:xfrm>
              <a:prstGeom prst="rect">
                <a:avLst/>
              </a:prstGeom>
            </p:spPr>
          </p:pic>
        </p:grpSp>
      </p:grpSp>
      <p:sp>
        <p:nvSpPr>
          <p:cNvPr id="104" name="object 7"/>
          <p:cNvSpPr txBox="1"/>
          <p:nvPr/>
        </p:nvSpPr>
        <p:spPr>
          <a:xfrm>
            <a:off x="5414164" y="1822305"/>
            <a:ext cx="5414622" cy="1505955"/>
          </a:xfrm>
          <a:prstGeom prst="rect">
            <a:avLst/>
          </a:prstGeom>
        </p:spPr>
        <p:txBody>
          <a:bodyPr vert="horz" wrap="square" lIns="0" tIns="135158" rIns="0" bIns="0" rtlCol="0">
            <a:spAutoFit/>
          </a:bodyPr>
          <a:lstStyle/>
          <a:p>
            <a:pPr marL="7701">
              <a:spcBef>
                <a:spcPts val="1064"/>
              </a:spcBef>
            </a:pPr>
            <a:r>
              <a:rPr lang="tr-TR" sz="185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Mobil POS ile;</a:t>
            </a:r>
          </a:p>
          <a:p>
            <a:pPr marL="7701" marR="3081">
              <a:lnSpc>
                <a:spcPct val="114500"/>
              </a:lnSpc>
              <a:spcBef>
                <a:spcPts val="752"/>
              </a:spcBef>
            </a:pP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Akıllı telefonlarınızı ek bir donanım maliyeti olmadan Fiziksel POS’a çevirebilir, </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t</a:t>
            </a:r>
            <a:r>
              <a:rPr lang="tr-T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ü</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m </a:t>
            </a:r>
            <a:r>
              <a:rPr sz="1850"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kartlardan</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tr-TR" sz="185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sz="18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Sanal POS’unuz ile tahsilat yapabilirsiniz.</a:t>
            </a:r>
          </a:p>
        </p:txBody>
      </p:sp>
      <p:sp>
        <p:nvSpPr>
          <p:cNvPr id="105" name="object 8"/>
          <p:cNvSpPr txBox="1"/>
          <p:nvPr/>
        </p:nvSpPr>
        <p:spPr>
          <a:xfrm>
            <a:off x="5414164" y="3654740"/>
            <a:ext cx="6411754" cy="1609774"/>
          </a:xfrm>
          <a:prstGeom prst="rect">
            <a:avLst/>
          </a:prstGeom>
        </p:spPr>
        <p:txBody>
          <a:bodyPr vert="horz" wrap="square" lIns="0" tIns="9627" rIns="0" bIns="0" rtlCol="0">
            <a:spAutoFit/>
          </a:bodyPr>
          <a:lstStyle/>
          <a:p>
            <a:pPr marL="350601" indent="-342900">
              <a:spcBef>
                <a:spcPts val="76"/>
              </a:spcBef>
              <a:buFont typeface="Arial" panose="020B0604020202020204" pitchFamily="34" charset="0"/>
              <a:buChar char="•"/>
            </a:pPr>
            <a:r>
              <a:rPr lang="tr-TR" sz="1850" spc="3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sz="1850" spc="-7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mobil</a:t>
            </a:r>
            <a:r>
              <a:rPr sz="1850" spc="-6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3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uygulamasını</a:t>
            </a:r>
            <a:r>
              <a:rPr sz="1850" spc="-6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akıllı</a:t>
            </a:r>
            <a:r>
              <a:rPr sz="1850" spc="-6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39"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telefonuna</a:t>
            </a:r>
            <a:r>
              <a:rPr sz="1850" spc="-6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6"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indir</a:t>
            </a:r>
            <a:r>
              <a:rPr lang="tr-TR" sz="1850" spc="-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50601" indent="-342900">
              <a:spcBef>
                <a:spcPts val="782"/>
              </a:spcBef>
              <a:buFont typeface="Arial" panose="020B0604020202020204" pitchFamily="34" charset="0"/>
              <a:buChar char="•"/>
            </a:pPr>
            <a:r>
              <a:rPr sz="1850" spc="45"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Üye</a:t>
            </a:r>
            <a:r>
              <a:rPr sz="1850" spc="-42"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42"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iş</a:t>
            </a:r>
            <a:r>
              <a:rPr sz="1850" spc="-3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6"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yeri</a:t>
            </a:r>
            <a:r>
              <a:rPr sz="1850" spc="-3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6"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bilgilerin</a:t>
            </a:r>
            <a:r>
              <a:rPr sz="1850" spc="-3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6"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ile</a:t>
            </a:r>
            <a:r>
              <a:rPr sz="1850" spc="-3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6"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giriş</a:t>
            </a:r>
            <a:r>
              <a:rPr sz="1850" spc="-3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18"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yap</a:t>
            </a:r>
            <a:r>
              <a:rPr lang="tr-TR" sz="1850" spc="18"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50601" marR="3081" indent="-342900">
              <a:lnSpc>
                <a:spcPct val="163100"/>
              </a:lnSpc>
              <a:buFont typeface="Arial" panose="020B0604020202020204" pitchFamily="34" charset="0"/>
              <a:buChar char="•"/>
            </a:pPr>
            <a:r>
              <a:rPr sz="185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T</a:t>
            </a:r>
            <a:r>
              <a:rPr sz="1850" spc="39"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utarı</a:t>
            </a:r>
            <a:r>
              <a:rPr sz="1850" spc="-85"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ve</a:t>
            </a:r>
            <a:r>
              <a:rPr sz="1850" spc="-85"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45"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taksit</a:t>
            </a:r>
            <a:r>
              <a:rPr sz="1850" spc="-82"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45"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seçeneğini</a:t>
            </a:r>
            <a:r>
              <a:rPr lang="tr-TR" sz="1850" spc="-85"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6"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belirle</a:t>
            </a:r>
            <a:r>
              <a:rPr lang="tr-TR" sz="1850" spc="-6"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tr-TR" sz="1850" spc="-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50601" marR="3081" indent="-342900">
              <a:lnSpc>
                <a:spcPct val="163100"/>
              </a:lnSpc>
              <a:buFont typeface="Arial" panose="020B0604020202020204" pitchFamily="34" charset="0"/>
              <a:buChar char="•"/>
            </a:pPr>
            <a:r>
              <a:rPr sz="1850" spc="39"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NFC</a:t>
            </a:r>
            <a:r>
              <a:rPr sz="1850" spc="-94"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36"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(Temassız</a:t>
            </a:r>
            <a:r>
              <a:rPr sz="1850" spc="-94"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33"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Ödeme)</a:t>
            </a:r>
            <a:r>
              <a:rPr sz="1850" spc="-94"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3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teknolojisi</a:t>
            </a:r>
            <a:r>
              <a:rPr sz="1850" spc="-94"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ile</a:t>
            </a:r>
            <a:r>
              <a:rPr sz="1850" spc="-94"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33"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anında</a:t>
            </a:r>
            <a:r>
              <a:rPr sz="1850" spc="-94"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42"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ödeme</a:t>
            </a:r>
            <a:r>
              <a:rPr sz="1850" spc="-94"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15"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al</a:t>
            </a:r>
            <a:r>
              <a:rPr lang="tr-TR" sz="1850" spc="-15"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0" name="object 7"/>
          <p:cNvSpPr txBox="1">
            <a:spLocks noGrp="1"/>
          </p:cNvSpPr>
          <p:nvPr>
            <p:ph type="title"/>
          </p:nvPr>
        </p:nvSpPr>
        <p:spPr>
          <a:xfrm>
            <a:off x="1070947" y="605864"/>
            <a:ext cx="3826844" cy="571310"/>
          </a:xfrm>
          <a:prstGeom prst="rect">
            <a:avLst/>
          </a:prstGeom>
        </p:spPr>
        <p:txBody>
          <a:bodyPr vert="horz" wrap="square" lIns="0" tIns="17145" rIns="0" bIns="0" rtlCol="0">
            <a:spAutoFit/>
          </a:bodyPr>
          <a:lstStyle/>
          <a:p>
            <a:pPr marL="12700">
              <a:lnSpc>
                <a:spcPct val="100000"/>
              </a:lnSpc>
              <a:spcBef>
                <a:spcPts val="135"/>
              </a:spcBef>
            </a:pPr>
            <a:r>
              <a:rPr lang="tr-TR" sz="360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lang="tr-TR" sz="360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Mobil POS</a:t>
            </a:r>
            <a:endParaRPr sz="360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22" name="Grup 21"/>
          <p:cNvGrpSpPr/>
          <p:nvPr/>
        </p:nvGrpSpPr>
        <p:grpSpPr>
          <a:xfrm>
            <a:off x="1097431" y="6108619"/>
            <a:ext cx="3391169" cy="556844"/>
            <a:chOff x="4329530" y="6093660"/>
            <a:chExt cx="3391169" cy="556844"/>
          </a:xfrm>
        </p:grpSpPr>
        <p:pic>
          <p:nvPicPr>
            <p:cNvPr id="23" name="Resim 22"/>
            <p:cNvPicPr>
              <a:picLocks noChangeAspect="1"/>
            </p:cNvPicPr>
            <p:nvPr/>
          </p:nvPicPr>
          <p:blipFill>
            <a:blip r:embed="rId5"/>
            <a:stretch>
              <a:fillRect/>
            </a:stretch>
          </p:blipFill>
          <p:spPr>
            <a:xfrm>
              <a:off x="5686040" y="6233027"/>
              <a:ext cx="767064" cy="250247"/>
            </a:xfrm>
            <a:prstGeom prst="rect">
              <a:avLst/>
            </a:prstGeom>
          </p:spPr>
        </p:pic>
        <p:pic>
          <p:nvPicPr>
            <p:cNvPr id="24" name="Resim 23"/>
            <p:cNvPicPr>
              <a:picLocks noChangeAspect="1"/>
            </p:cNvPicPr>
            <p:nvPr/>
          </p:nvPicPr>
          <p:blipFill>
            <a:blip r:embed="rId6"/>
            <a:stretch>
              <a:fillRect/>
            </a:stretch>
          </p:blipFill>
          <p:spPr>
            <a:xfrm>
              <a:off x="4329530" y="6219774"/>
              <a:ext cx="637443" cy="376443"/>
            </a:xfrm>
            <a:prstGeom prst="rect">
              <a:avLst/>
            </a:prstGeom>
          </p:spPr>
        </p:pic>
        <p:pic>
          <p:nvPicPr>
            <p:cNvPr id="25" name="Resim 24"/>
            <p:cNvPicPr>
              <a:picLocks noChangeAspect="1"/>
            </p:cNvPicPr>
            <p:nvPr/>
          </p:nvPicPr>
          <p:blipFill>
            <a:blip r:embed="rId7"/>
            <a:stretch>
              <a:fillRect/>
            </a:stretch>
          </p:blipFill>
          <p:spPr>
            <a:xfrm>
              <a:off x="5088180" y="6219774"/>
              <a:ext cx="478964" cy="374191"/>
            </a:xfrm>
            <a:prstGeom prst="rect">
              <a:avLst/>
            </a:prstGeom>
          </p:spPr>
        </p:pic>
        <p:pic>
          <p:nvPicPr>
            <p:cNvPr id="26" name="Resim 25"/>
            <p:cNvPicPr>
              <a:picLocks noChangeAspect="1"/>
            </p:cNvPicPr>
            <p:nvPr/>
          </p:nvPicPr>
          <p:blipFill>
            <a:blip r:embed="rId8"/>
            <a:stretch>
              <a:fillRect/>
            </a:stretch>
          </p:blipFill>
          <p:spPr>
            <a:xfrm>
              <a:off x="6555797" y="6093660"/>
              <a:ext cx="711523" cy="556844"/>
            </a:xfrm>
            <a:prstGeom prst="rect">
              <a:avLst/>
            </a:prstGeom>
          </p:spPr>
        </p:pic>
        <p:pic>
          <p:nvPicPr>
            <p:cNvPr id="27" name="Resim 26"/>
            <p:cNvPicPr>
              <a:picLocks noChangeAspect="1"/>
            </p:cNvPicPr>
            <p:nvPr/>
          </p:nvPicPr>
          <p:blipFill>
            <a:blip r:embed="rId9"/>
            <a:stretch>
              <a:fillRect/>
            </a:stretch>
          </p:blipFill>
          <p:spPr>
            <a:xfrm>
              <a:off x="7370013" y="6207286"/>
              <a:ext cx="350686" cy="329592"/>
            </a:xfrm>
            <a:prstGeom prst="rect">
              <a:avLst/>
            </a:prstGeom>
          </p:spPr>
        </p:pic>
      </p:grpSp>
    </p:spTree>
    <p:extLst>
      <p:ext uri="{BB962C8B-B14F-4D97-AF65-F5344CB8AC3E}">
        <p14:creationId xmlns:p14="http://schemas.microsoft.com/office/powerpoint/2010/main" val="2838396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2" name="object 5"/>
          <p:cNvPicPr/>
          <p:nvPr/>
        </p:nvPicPr>
        <p:blipFill>
          <a:blip r:embed="rId2" cstate="print"/>
          <a:stretch>
            <a:fillRect/>
          </a:stretch>
        </p:blipFill>
        <p:spPr>
          <a:xfrm>
            <a:off x="10058280" y="5167324"/>
            <a:ext cx="1907297" cy="1690676"/>
          </a:xfrm>
          <a:prstGeom prst="rect">
            <a:avLst/>
          </a:prstGeom>
        </p:spPr>
      </p:pic>
      <p:sp>
        <p:nvSpPr>
          <p:cNvPr id="110" name="object 7"/>
          <p:cNvSpPr txBox="1">
            <a:spLocks noGrp="1"/>
          </p:cNvSpPr>
          <p:nvPr>
            <p:ph type="title"/>
          </p:nvPr>
        </p:nvSpPr>
        <p:spPr>
          <a:xfrm>
            <a:off x="1070946" y="605864"/>
            <a:ext cx="6100563" cy="571310"/>
          </a:xfrm>
          <a:prstGeom prst="rect">
            <a:avLst/>
          </a:prstGeom>
        </p:spPr>
        <p:txBody>
          <a:bodyPr vert="horz" wrap="square" lIns="0" tIns="17145" rIns="0" bIns="0" rtlCol="0">
            <a:spAutoFit/>
          </a:bodyPr>
          <a:lstStyle/>
          <a:p>
            <a:pPr marL="12700">
              <a:lnSpc>
                <a:spcPct val="100000"/>
              </a:lnSpc>
              <a:spcBef>
                <a:spcPts val="135"/>
              </a:spcBef>
            </a:pPr>
            <a:r>
              <a:rPr lang="tr-TR" sz="360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lang="tr-TR" sz="360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Fiziki Yazarkasa POS</a:t>
            </a:r>
            <a:endParaRPr sz="360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7" name="object 4"/>
          <p:cNvSpPr txBox="1"/>
          <p:nvPr/>
        </p:nvSpPr>
        <p:spPr>
          <a:xfrm>
            <a:off x="3889097" y="3836414"/>
            <a:ext cx="4184514" cy="1319310"/>
          </a:xfrm>
          <a:prstGeom prst="rect">
            <a:avLst/>
          </a:prstGeom>
        </p:spPr>
        <p:txBody>
          <a:bodyPr vert="horz" wrap="square" lIns="0" tIns="9627" rIns="0" bIns="0" rtlCol="0">
            <a:spAutoFit/>
          </a:bodyPr>
          <a:lstStyle/>
          <a:p>
            <a:pPr marL="179151" marR="1250688" indent="-171450">
              <a:lnSpc>
                <a:spcPct val="163100"/>
              </a:lnSpc>
              <a:buFont typeface="Arial" panose="020B0604020202020204" pitchFamily="34" charset="0"/>
              <a:buChar char="•"/>
            </a:pPr>
            <a:r>
              <a:rPr lang="tr-TR" sz="1040"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Android</a:t>
            </a:r>
            <a:r>
              <a:rPr lang="tr-TR" sz="1040"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Yazar</a:t>
            </a:r>
            <a:r>
              <a:rPr lang="tr-TR" sz="1040" spc="39"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k</a:t>
            </a:r>
            <a:r>
              <a:rPr sz="1040" spc="39"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asa</a:t>
            </a:r>
            <a:r>
              <a:rPr sz="1040" spc="-94"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45"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POS</a:t>
            </a:r>
            <a:endParaRPr lang="tr-TR" sz="1040" spc="45"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marR="1250688" indent="-171450">
              <a:lnSpc>
                <a:spcPct val="163100"/>
              </a:lnSpc>
              <a:buFont typeface="Arial" panose="020B0604020202020204" pitchFamily="34" charset="0"/>
              <a:buChar char="•"/>
            </a:pPr>
            <a:r>
              <a:rPr sz="1040"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Y</a:t>
            </a:r>
            <a:r>
              <a:rPr lang="tr-TR" sz="1040"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ü</a:t>
            </a:r>
            <a:r>
              <a:rPr sz="1040"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ksek</a:t>
            </a:r>
            <a:r>
              <a:rPr sz="1040" spc="6"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dirty="0" err="1">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Hızlı</a:t>
            </a:r>
            <a:r>
              <a:rPr sz="1040" spc="9"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6"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Yazıcı</a:t>
            </a:r>
            <a:r>
              <a:rPr lang="tr-TR" sz="1040" spc="-6"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sz="104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indent="-171450">
              <a:spcBef>
                <a:spcPts val="779"/>
              </a:spcBef>
              <a:buFont typeface="Arial" panose="020B0604020202020204" pitchFamily="34" charset="0"/>
              <a:buChar char="•"/>
            </a:pPr>
            <a:r>
              <a:rPr sz="1040" spc="42"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Ciro</a:t>
            </a:r>
            <a:r>
              <a:rPr sz="1040" spc="-30"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6"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Taahh</a:t>
            </a:r>
            <a:r>
              <a:rPr lang="tr-TR" sz="1040" spc="6"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ü</a:t>
            </a:r>
            <a:r>
              <a:rPr sz="1040" spc="6"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d</a:t>
            </a:r>
            <a:r>
              <a:rPr lang="tr-TR" sz="1040" spc="6"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ü</a:t>
            </a:r>
            <a:r>
              <a:rPr sz="1040" spc="6"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sz="1040" spc="-30"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6"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Verimsizlik</a:t>
            </a:r>
            <a:r>
              <a:rPr sz="1040" spc="-27"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33" dirty="0" err="1">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Maliyeti</a:t>
            </a:r>
            <a:r>
              <a:rPr sz="1040" spc="-30"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15"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Yok</a:t>
            </a:r>
            <a:r>
              <a:rPr lang="tr-TR" sz="1040" spc="-15"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sz="1040" spc="-15"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indent="-171450">
              <a:spcBef>
                <a:spcPts val="782"/>
              </a:spcBef>
              <a:buFont typeface="Arial" panose="020B0604020202020204" pitchFamily="34" charset="0"/>
              <a:buChar char="•"/>
            </a:pPr>
            <a:r>
              <a:rPr sz="1040" spc="33"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Online</a:t>
            </a:r>
            <a:r>
              <a:rPr sz="1040" spc="-103"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33"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Başvuru</a:t>
            </a:r>
            <a:r>
              <a:rPr sz="1040" spc="-97"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ile</a:t>
            </a:r>
            <a:r>
              <a:rPr sz="1040" spc="-94"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3</a:t>
            </a:r>
            <a:r>
              <a:rPr sz="1040" spc="-97"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33"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İş</a:t>
            </a:r>
            <a:r>
              <a:rPr sz="1040" spc="-94"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tr-TR" sz="1040" spc="42"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G</a:t>
            </a:r>
            <a:r>
              <a:rPr lang="tr-TR" sz="1040" spc="42"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ü</a:t>
            </a:r>
            <a:r>
              <a:rPr sz="1040" spc="42"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n</a:t>
            </a:r>
            <a:r>
              <a:rPr lang="tr-TR" sz="1040" spc="42"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ü</a:t>
            </a:r>
            <a:r>
              <a:rPr sz="1040" spc="42"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nde</a:t>
            </a:r>
            <a:r>
              <a:rPr sz="1040" spc="-97"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tr-TR" sz="1040" spc="45" dirty="0" err="1">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A</a:t>
            </a:r>
            <a:r>
              <a:rPr sz="1040" spc="45"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drese</a:t>
            </a:r>
            <a:r>
              <a:rPr sz="1040" spc="-94"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tr-TR" sz="1040" spc="-94"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T</a:t>
            </a:r>
            <a:r>
              <a:rPr sz="1040" spc="-6"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eslim</a:t>
            </a:r>
            <a:r>
              <a:rPr lang="tr-TR" sz="1040" spc="-6"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179151" indent="-171450">
              <a:spcBef>
                <a:spcPts val="782"/>
              </a:spcBef>
              <a:buFont typeface="Arial" panose="020B0604020202020204" pitchFamily="34" charset="0"/>
              <a:buChar char="•"/>
            </a:pPr>
            <a:r>
              <a:rPr lang="tr-TR" sz="1040" spc="-6"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1D VE 2D Barkod Okuma</a:t>
            </a:r>
            <a:endParaRPr sz="104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8" name="object 5"/>
          <p:cNvSpPr txBox="1"/>
          <p:nvPr/>
        </p:nvSpPr>
        <p:spPr>
          <a:xfrm>
            <a:off x="7806260" y="3836414"/>
            <a:ext cx="3631291" cy="1736604"/>
          </a:xfrm>
          <a:prstGeom prst="rect">
            <a:avLst/>
          </a:prstGeom>
        </p:spPr>
        <p:txBody>
          <a:bodyPr vert="horz" wrap="square" lIns="0" tIns="9627" rIns="0" bIns="0" rtlCol="0">
            <a:spAutoFit/>
          </a:bodyPr>
          <a:lstStyle/>
          <a:p>
            <a:pPr marL="179151" indent="-171450">
              <a:spcBef>
                <a:spcPts val="76"/>
              </a:spcBef>
              <a:buFont typeface="Arial" panose="020B0604020202020204" pitchFamily="34" charset="0"/>
              <a:buChar char="•"/>
            </a:pPr>
            <a:r>
              <a:rPr sz="1040" spc="6"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Dokunmatik</a:t>
            </a:r>
            <a:r>
              <a:rPr sz="1040" spc="-55"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6"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5.0</a:t>
            </a:r>
            <a:r>
              <a:rPr sz="1040" spc="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sz="1040" spc="-55"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6"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Renkli</a:t>
            </a:r>
            <a:r>
              <a:rPr sz="1040" spc="-55"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6"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Ekran</a:t>
            </a:r>
            <a:r>
              <a:rPr lang="tr-TR" sz="1040" spc="-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sz="104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indent="-171450">
              <a:spcBef>
                <a:spcPts val="782"/>
              </a:spcBef>
              <a:buFont typeface="Arial" panose="020B0604020202020204" pitchFamily="34" charset="0"/>
              <a:buChar char="•"/>
            </a:pPr>
            <a:r>
              <a:rPr sz="1040" spc="-49"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4</a:t>
            </a:r>
            <a:r>
              <a:rPr lang="tr-TR" sz="1040" spc="-49"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20</a:t>
            </a:r>
            <a:r>
              <a:rPr sz="1040" spc="-69"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Gram</a:t>
            </a:r>
            <a:r>
              <a:rPr sz="1040" spc="-6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6"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Ağırlık</a:t>
            </a:r>
            <a:r>
              <a:rPr lang="tr-TR" sz="1040" spc="-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tr-TR" sz="1040" spc="-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tr-TR" sz="1040" spc="-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Batarya</a:t>
            </a:r>
            <a:r>
              <a:rPr lang="tr-TR" sz="1040" spc="-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tr-TR" sz="1040" spc="-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Dahil).</a:t>
            </a:r>
            <a:endParaRPr sz="104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marR="168273" indent="-171450">
              <a:lnSpc>
                <a:spcPct val="163100"/>
              </a:lnSpc>
              <a:buFont typeface="Arial" panose="020B0604020202020204" pitchFamily="34" charset="0"/>
              <a:buChar char="•"/>
            </a:pPr>
            <a:r>
              <a:rPr lang="tr-TR" sz="1040" spc="52"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Batarya7.4V / 2000mAh</a:t>
            </a:r>
            <a:r>
              <a:rPr lang="tr-TR" sz="1040" spc="52"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179151" marR="168273" indent="-171450">
              <a:lnSpc>
                <a:spcPct val="163100"/>
              </a:lnSpc>
              <a:buFont typeface="Arial" panose="020B0604020202020204" pitchFamily="34" charset="0"/>
              <a:buChar char="•"/>
            </a:pPr>
            <a:r>
              <a:rPr lang="tr-TR" sz="104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Hafıza1GB RAM DDR3. 8GB ROM </a:t>
            </a:r>
            <a:r>
              <a:rPr lang="tr-TR" sz="1040"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eMMC</a:t>
            </a:r>
            <a:r>
              <a:rPr lang="tr-TR" sz="104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179151" marR="168273" indent="-171450">
              <a:lnSpc>
                <a:spcPct val="163100"/>
              </a:lnSpc>
              <a:buFont typeface="Arial" panose="020B0604020202020204" pitchFamily="34" charset="0"/>
              <a:buChar char="•"/>
            </a:pPr>
            <a:r>
              <a:rPr lang="tr-TR" sz="104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4G</a:t>
            </a:r>
            <a:r>
              <a:rPr lang="tr-TR" sz="104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tr-TR" sz="104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İletişim</a:t>
            </a:r>
            <a:endParaRPr lang="tr-TR" sz="104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marR="168273" indent="-171450">
              <a:lnSpc>
                <a:spcPct val="163100"/>
              </a:lnSpc>
              <a:buFont typeface="Arial" panose="020B0604020202020204" pitchFamily="34" charset="0"/>
              <a:buChar char="•"/>
            </a:pPr>
            <a:r>
              <a:rPr lang="tr-TR" sz="104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İşlemci </a:t>
            </a:r>
            <a:r>
              <a:rPr lang="tr-TR" sz="104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Quad-Core</a:t>
            </a:r>
            <a:r>
              <a:rPr lang="tr-TR" sz="104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1.1 GHz</a:t>
            </a:r>
            <a:endParaRPr lang="tr-TR" sz="104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marR="168273" indent="-171450">
              <a:lnSpc>
                <a:spcPct val="163100"/>
              </a:lnSpc>
              <a:buFont typeface="Arial" panose="020B0604020202020204" pitchFamily="34" charset="0"/>
              <a:buChar char="•"/>
            </a:pPr>
            <a:endParaRPr sz="104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object 3"/>
          <p:cNvSpPr txBox="1"/>
          <p:nvPr/>
        </p:nvSpPr>
        <p:spPr>
          <a:xfrm>
            <a:off x="3889097" y="1791824"/>
            <a:ext cx="7834329" cy="1747355"/>
          </a:xfrm>
          <a:prstGeom prst="rect">
            <a:avLst/>
          </a:prstGeom>
        </p:spPr>
        <p:txBody>
          <a:bodyPr vert="horz" wrap="square" lIns="0" tIns="7701" rIns="0" bIns="0" rtlCol="0">
            <a:spAutoFit/>
          </a:bodyPr>
          <a:lstStyle/>
          <a:p>
            <a:pPr marL="7701" marR="74702">
              <a:lnSpc>
                <a:spcPct val="114500"/>
              </a:lnSpc>
              <a:spcBef>
                <a:spcPts val="61"/>
              </a:spcBef>
            </a:pPr>
            <a:r>
              <a:rPr lang="tr-TR" sz="1850" spc="-12" dirty="0" smtClean="0">
                <a:solidFill>
                  <a:srgbClr val="002060"/>
                </a:solidFill>
                <a:latin typeface="Microsoft Sans Serif"/>
                <a:cs typeface="Microsoft Sans Serif"/>
              </a:rPr>
              <a:t>Mobil ve masaüstü kullanıma uygun,</a:t>
            </a:r>
            <a:r>
              <a:rPr sz="1850" spc="-64" dirty="0" smtClean="0">
                <a:solidFill>
                  <a:srgbClr val="002060"/>
                </a:solidFill>
                <a:latin typeface="Microsoft Sans Serif"/>
                <a:cs typeface="Microsoft Sans Serif"/>
              </a:rPr>
              <a:t> </a:t>
            </a:r>
            <a:r>
              <a:rPr sz="1850" spc="45" dirty="0" smtClean="0">
                <a:solidFill>
                  <a:srgbClr val="002060"/>
                </a:solidFill>
                <a:latin typeface="Microsoft Sans Serif"/>
                <a:cs typeface="Microsoft Sans Serif"/>
              </a:rPr>
              <a:t>b</a:t>
            </a:r>
            <a:r>
              <a:rPr lang="tr-TR" sz="1850" spc="45" dirty="0" smtClean="0">
                <a:solidFill>
                  <a:srgbClr val="002060"/>
                </a:solidFill>
                <a:latin typeface="Microsoft Sans Serif"/>
                <a:cs typeface="Microsoft Sans Serif"/>
              </a:rPr>
              <a:t>ü</a:t>
            </a:r>
            <a:r>
              <a:rPr sz="1850" spc="45" dirty="0" smtClean="0">
                <a:solidFill>
                  <a:srgbClr val="002060"/>
                </a:solidFill>
                <a:latin typeface="Microsoft Sans Serif"/>
                <a:cs typeface="Microsoft Sans Serif"/>
              </a:rPr>
              <a:t>y</a:t>
            </a:r>
            <a:r>
              <a:rPr lang="tr-TR" sz="1850" spc="45" dirty="0" smtClean="0">
                <a:solidFill>
                  <a:srgbClr val="002060"/>
                </a:solidFill>
                <a:latin typeface="Microsoft Sans Serif"/>
                <a:cs typeface="Microsoft Sans Serif"/>
              </a:rPr>
              <a:t>ü</a:t>
            </a:r>
            <a:r>
              <a:rPr sz="1850" spc="45" dirty="0" smtClean="0">
                <a:solidFill>
                  <a:srgbClr val="002060"/>
                </a:solidFill>
                <a:latin typeface="Microsoft Sans Serif"/>
                <a:cs typeface="Microsoft Sans Serif"/>
              </a:rPr>
              <a:t>k</a:t>
            </a:r>
            <a:r>
              <a:rPr sz="1850" spc="-64" dirty="0" smtClean="0">
                <a:solidFill>
                  <a:srgbClr val="002060"/>
                </a:solidFill>
                <a:latin typeface="Microsoft Sans Serif"/>
                <a:cs typeface="Microsoft Sans Serif"/>
              </a:rPr>
              <a:t> </a:t>
            </a:r>
            <a:r>
              <a:rPr sz="1850" dirty="0">
                <a:solidFill>
                  <a:srgbClr val="002060"/>
                </a:solidFill>
                <a:latin typeface="Microsoft Sans Serif"/>
                <a:cs typeface="Microsoft Sans Serif"/>
              </a:rPr>
              <a:t>ve</a:t>
            </a:r>
            <a:r>
              <a:rPr sz="1850" spc="-67" dirty="0">
                <a:solidFill>
                  <a:srgbClr val="002060"/>
                </a:solidFill>
                <a:latin typeface="Microsoft Sans Serif"/>
                <a:cs typeface="Microsoft Sans Serif"/>
              </a:rPr>
              <a:t> </a:t>
            </a:r>
            <a:r>
              <a:rPr sz="1850" spc="36" dirty="0">
                <a:solidFill>
                  <a:srgbClr val="002060"/>
                </a:solidFill>
                <a:latin typeface="Microsoft Sans Serif"/>
                <a:cs typeface="Microsoft Sans Serif"/>
              </a:rPr>
              <a:t>ergonomik</a:t>
            </a:r>
            <a:r>
              <a:rPr sz="1850" spc="-64" dirty="0">
                <a:solidFill>
                  <a:srgbClr val="002060"/>
                </a:solidFill>
                <a:latin typeface="Microsoft Sans Serif"/>
                <a:cs typeface="Microsoft Sans Serif"/>
              </a:rPr>
              <a:t> </a:t>
            </a:r>
            <a:r>
              <a:rPr sz="1850" dirty="0" err="1">
                <a:solidFill>
                  <a:srgbClr val="002060"/>
                </a:solidFill>
                <a:latin typeface="Microsoft Sans Serif"/>
                <a:cs typeface="Microsoft Sans Serif"/>
              </a:rPr>
              <a:t>ekrana</a:t>
            </a:r>
            <a:r>
              <a:rPr sz="1850" spc="-61" dirty="0">
                <a:solidFill>
                  <a:srgbClr val="002060"/>
                </a:solidFill>
                <a:latin typeface="Microsoft Sans Serif"/>
                <a:cs typeface="Microsoft Sans Serif"/>
              </a:rPr>
              <a:t> </a:t>
            </a:r>
            <a:r>
              <a:rPr sz="1850" spc="33" dirty="0" err="1" smtClean="0">
                <a:solidFill>
                  <a:srgbClr val="002060"/>
                </a:solidFill>
                <a:latin typeface="Microsoft Sans Serif"/>
                <a:cs typeface="Microsoft Sans Serif"/>
              </a:rPr>
              <a:t>sahi</a:t>
            </a:r>
            <a:r>
              <a:rPr lang="tr-TR" sz="1850" spc="33" dirty="0" smtClean="0">
                <a:solidFill>
                  <a:srgbClr val="002060"/>
                </a:solidFill>
                <a:latin typeface="Microsoft Sans Serif"/>
                <a:cs typeface="Microsoft Sans Serif"/>
              </a:rPr>
              <a:t>p, </a:t>
            </a:r>
            <a:r>
              <a:rPr sz="1850" spc="-85" dirty="0" smtClean="0">
                <a:solidFill>
                  <a:srgbClr val="002060"/>
                </a:solidFill>
                <a:latin typeface="Microsoft Sans Serif"/>
                <a:cs typeface="Microsoft Sans Serif"/>
              </a:rPr>
              <a:t>BKM</a:t>
            </a:r>
            <a:r>
              <a:rPr sz="1850" spc="-12" dirty="0" smtClean="0">
                <a:solidFill>
                  <a:srgbClr val="002060"/>
                </a:solidFill>
                <a:latin typeface="Microsoft Sans Serif"/>
                <a:cs typeface="Microsoft Sans Serif"/>
              </a:rPr>
              <a:t> </a:t>
            </a:r>
            <a:r>
              <a:rPr sz="1850" spc="-36" dirty="0">
                <a:solidFill>
                  <a:srgbClr val="002060"/>
                </a:solidFill>
                <a:latin typeface="Microsoft Sans Serif"/>
                <a:cs typeface="Microsoft Sans Serif"/>
              </a:rPr>
              <a:t>TechPOS</a:t>
            </a:r>
            <a:r>
              <a:rPr sz="1850" spc="-61" dirty="0">
                <a:solidFill>
                  <a:srgbClr val="002060"/>
                </a:solidFill>
                <a:latin typeface="Microsoft Sans Serif"/>
                <a:cs typeface="Microsoft Sans Serif"/>
              </a:rPr>
              <a:t> </a:t>
            </a:r>
            <a:r>
              <a:rPr sz="1850" spc="39" dirty="0">
                <a:solidFill>
                  <a:srgbClr val="002060"/>
                </a:solidFill>
                <a:latin typeface="Microsoft Sans Serif"/>
                <a:cs typeface="Microsoft Sans Serif"/>
              </a:rPr>
              <a:t>altyapısı</a:t>
            </a:r>
            <a:r>
              <a:rPr sz="1850" spc="-67" dirty="0">
                <a:solidFill>
                  <a:srgbClr val="002060"/>
                </a:solidFill>
                <a:latin typeface="Microsoft Sans Serif"/>
                <a:cs typeface="Microsoft Sans Serif"/>
              </a:rPr>
              <a:t> </a:t>
            </a:r>
            <a:r>
              <a:rPr sz="1850" dirty="0" err="1">
                <a:solidFill>
                  <a:srgbClr val="002060"/>
                </a:solidFill>
                <a:latin typeface="Microsoft Sans Serif"/>
                <a:cs typeface="Microsoft Sans Serif"/>
              </a:rPr>
              <a:t>ile</a:t>
            </a:r>
            <a:r>
              <a:rPr sz="1850" spc="-52" dirty="0">
                <a:solidFill>
                  <a:srgbClr val="002060"/>
                </a:solidFill>
                <a:latin typeface="Microsoft Sans Serif"/>
                <a:cs typeface="Microsoft Sans Serif"/>
              </a:rPr>
              <a:t> </a:t>
            </a:r>
            <a:r>
              <a:rPr sz="1850" spc="91" dirty="0" smtClean="0">
                <a:solidFill>
                  <a:srgbClr val="002060"/>
                </a:solidFill>
                <a:latin typeface="Microsoft Sans Serif"/>
                <a:cs typeface="Microsoft Sans Serif"/>
              </a:rPr>
              <a:t>t</a:t>
            </a:r>
            <a:r>
              <a:rPr lang="tr-TR" sz="1850" spc="91" dirty="0" smtClean="0">
                <a:solidFill>
                  <a:srgbClr val="002060"/>
                </a:solidFill>
                <a:latin typeface="Microsoft Sans Serif"/>
                <a:cs typeface="Microsoft Sans Serif"/>
              </a:rPr>
              <a:t>ü</a:t>
            </a:r>
            <a:r>
              <a:rPr sz="1850" spc="91" dirty="0" smtClean="0">
                <a:solidFill>
                  <a:srgbClr val="002060"/>
                </a:solidFill>
                <a:latin typeface="Microsoft Sans Serif"/>
                <a:cs typeface="Microsoft Sans Serif"/>
              </a:rPr>
              <a:t>m</a:t>
            </a:r>
            <a:r>
              <a:rPr sz="1850" spc="-45" dirty="0" smtClean="0">
                <a:solidFill>
                  <a:srgbClr val="002060"/>
                </a:solidFill>
                <a:latin typeface="Microsoft Sans Serif"/>
                <a:cs typeface="Microsoft Sans Serif"/>
              </a:rPr>
              <a:t> </a:t>
            </a:r>
            <a:r>
              <a:rPr sz="1850" dirty="0">
                <a:solidFill>
                  <a:srgbClr val="002060"/>
                </a:solidFill>
                <a:latin typeface="Microsoft Sans Serif"/>
                <a:cs typeface="Microsoft Sans Serif"/>
              </a:rPr>
              <a:t>banka</a:t>
            </a:r>
            <a:r>
              <a:rPr sz="1850" spc="-45" dirty="0">
                <a:solidFill>
                  <a:srgbClr val="002060"/>
                </a:solidFill>
                <a:latin typeface="Microsoft Sans Serif"/>
                <a:cs typeface="Microsoft Sans Serif"/>
              </a:rPr>
              <a:t> </a:t>
            </a:r>
            <a:r>
              <a:rPr sz="1850" dirty="0">
                <a:solidFill>
                  <a:srgbClr val="002060"/>
                </a:solidFill>
                <a:latin typeface="Microsoft Sans Serif"/>
                <a:cs typeface="Microsoft Sans Serif"/>
              </a:rPr>
              <a:t>ve</a:t>
            </a:r>
            <a:r>
              <a:rPr sz="1850" spc="-49" dirty="0">
                <a:solidFill>
                  <a:srgbClr val="002060"/>
                </a:solidFill>
                <a:latin typeface="Microsoft Sans Serif"/>
                <a:cs typeface="Microsoft Sans Serif"/>
              </a:rPr>
              <a:t> </a:t>
            </a:r>
            <a:r>
              <a:rPr sz="1850" spc="30" dirty="0">
                <a:solidFill>
                  <a:srgbClr val="002060"/>
                </a:solidFill>
                <a:latin typeface="Microsoft Sans Serif"/>
                <a:cs typeface="Microsoft Sans Serif"/>
              </a:rPr>
              <a:t>kredi</a:t>
            </a:r>
            <a:r>
              <a:rPr sz="1850" spc="-45" dirty="0">
                <a:solidFill>
                  <a:srgbClr val="002060"/>
                </a:solidFill>
                <a:latin typeface="Microsoft Sans Serif"/>
                <a:cs typeface="Microsoft Sans Serif"/>
              </a:rPr>
              <a:t> </a:t>
            </a:r>
            <a:r>
              <a:rPr sz="1850" spc="39" dirty="0">
                <a:solidFill>
                  <a:srgbClr val="002060"/>
                </a:solidFill>
                <a:latin typeface="Microsoft Sans Serif"/>
                <a:cs typeface="Microsoft Sans Serif"/>
              </a:rPr>
              <a:t>kartlarından</a:t>
            </a:r>
            <a:r>
              <a:rPr sz="1850" spc="-49" dirty="0">
                <a:solidFill>
                  <a:srgbClr val="002060"/>
                </a:solidFill>
                <a:latin typeface="Microsoft Sans Serif"/>
                <a:cs typeface="Microsoft Sans Serif"/>
              </a:rPr>
              <a:t> </a:t>
            </a:r>
            <a:r>
              <a:rPr sz="1850" spc="30" dirty="0">
                <a:solidFill>
                  <a:srgbClr val="002060"/>
                </a:solidFill>
                <a:latin typeface="Microsoft Sans Serif"/>
                <a:cs typeface="Microsoft Sans Serif"/>
              </a:rPr>
              <a:t>ödeme </a:t>
            </a:r>
            <a:r>
              <a:rPr sz="1850" dirty="0">
                <a:solidFill>
                  <a:srgbClr val="002060"/>
                </a:solidFill>
                <a:latin typeface="Microsoft Sans Serif"/>
                <a:cs typeface="Microsoft Sans Serif"/>
              </a:rPr>
              <a:t>alabilmenize</a:t>
            </a:r>
            <a:r>
              <a:rPr sz="1850" spc="27" dirty="0">
                <a:solidFill>
                  <a:srgbClr val="002060"/>
                </a:solidFill>
                <a:latin typeface="Microsoft Sans Serif"/>
                <a:cs typeface="Microsoft Sans Serif"/>
              </a:rPr>
              <a:t> </a:t>
            </a:r>
            <a:r>
              <a:rPr sz="1850" dirty="0">
                <a:solidFill>
                  <a:srgbClr val="002060"/>
                </a:solidFill>
                <a:latin typeface="Microsoft Sans Serif"/>
                <a:cs typeface="Microsoft Sans Serif"/>
              </a:rPr>
              <a:t>olanak</a:t>
            </a:r>
            <a:r>
              <a:rPr sz="1850" spc="33" dirty="0">
                <a:solidFill>
                  <a:srgbClr val="002060"/>
                </a:solidFill>
                <a:latin typeface="Microsoft Sans Serif"/>
                <a:cs typeface="Microsoft Sans Serif"/>
              </a:rPr>
              <a:t> </a:t>
            </a:r>
            <a:r>
              <a:rPr sz="1850" dirty="0" err="1">
                <a:solidFill>
                  <a:srgbClr val="002060"/>
                </a:solidFill>
                <a:latin typeface="Microsoft Sans Serif"/>
                <a:cs typeface="Microsoft Sans Serif"/>
              </a:rPr>
              <a:t>sağlayan</a:t>
            </a:r>
            <a:r>
              <a:rPr sz="1850" spc="30" dirty="0">
                <a:solidFill>
                  <a:srgbClr val="002060"/>
                </a:solidFill>
                <a:latin typeface="Microsoft Sans Serif"/>
                <a:cs typeface="Microsoft Sans Serif"/>
              </a:rPr>
              <a:t> </a:t>
            </a:r>
            <a:r>
              <a:rPr sz="1850" spc="39" dirty="0" err="1" smtClean="0">
                <a:solidFill>
                  <a:srgbClr val="002060"/>
                </a:solidFill>
                <a:latin typeface="Microsoft Sans Serif"/>
                <a:cs typeface="Microsoft Sans Serif"/>
              </a:rPr>
              <a:t>bir</a:t>
            </a:r>
            <a:r>
              <a:rPr lang="tr-TR" sz="1850" spc="39" dirty="0" smtClean="0">
                <a:solidFill>
                  <a:srgbClr val="002060"/>
                </a:solidFill>
                <a:latin typeface="Microsoft Sans Serif"/>
                <a:cs typeface="Microsoft Sans Serif"/>
              </a:rPr>
              <a:t> </a:t>
            </a:r>
            <a:r>
              <a:rPr lang="tr-TR" sz="1850" spc="39" dirty="0" err="1" smtClean="0">
                <a:solidFill>
                  <a:srgbClr val="002060"/>
                </a:solidFill>
                <a:latin typeface="Microsoft Sans Serif"/>
                <a:cs typeface="Microsoft Sans Serif"/>
              </a:rPr>
              <a:t>Android</a:t>
            </a:r>
            <a:r>
              <a:rPr sz="1850" spc="27" dirty="0" smtClean="0">
                <a:solidFill>
                  <a:srgbClr val="002060"/>
                </a:solidFill>
                <a:latin typeface="Microsoft Sans Serif"/>
                <a:cs typeface="Microsoft Sans Serif"/>
              </a:rPr>
              <a:t> </a:t>
            </a:r>
            <a:r>
              <a:rPr lang="tr-TR" sz="1850" spc="27" dirty="0" smtClean="0">
                <a:solidFill>
                  <a:srgbClr val="002060"/>
                </a:solidFill>
                <a:latin typeface="Microsoft Sans Serif"/>
                <a:cs typeface="Microsoft Sans Serif"/>
              </a:rPr>
              <a:t>Yazarkasa </a:t>
            </a:r>
            <a:r>
              <a:rPr sz="1850" spc="-76" dirty="0" smtClean="0">
                <a:solidFill>
                  <a:srgbClr val="002060"/>
                </a:solidFill>
                <a:latin typeface="Microsoft Sans Serif"/>
                <a:cs typeface="Microsoft Sans Serif"/>
              </a:rPr>
              <a:t>POS</a:t>
            </a:r>
            <a:r>
              <a:rPr sz="1850" spc="33" dirty="0" smtClean="0">
                <a:solidFill>
                  <a:srgbClr val="002060"/>
                </a:solidFill>
                <a:latin typeface="Microsoft Sans Serif"/>
                <a:cs typeface="Microsoft Sans Serif"/>
              </a:rPr>
              <a:t> </a:t>
            </a:r>
            <a:r>
              <a:rPr lang="tr-TR" sz="1850" spc="27" dirty="0">
                <a:solidFill>
                  <a:srgbClr val="002060"/>
                </a:solidFill>
                <a:latin typeface="Microsoft Sans Serif"/>
                <a:cs typeface="Microsoft Sans Serif"/>
              </a:rPr>
              <a:t>ü</a:t>
            </a:r>
            <a:r>
              <a:rPr sz="1850" spc="27" dirty="0" smtClean="0">
                <a:solidFill>
                  <a:srgbClr val="002060"/>
                </a:solidFill>
                <a:latin typeface="Microsoft Sans Serif"/>
                <a:cs typeface="Microsoft Sans Serif"/>
              </a:rPr>
              <a:t>r</a:t>
            </a:r>
            <a:r>
              <a:rPr lang="tr-TR" sz="1850" spc="27" dirty="0" smtClean="0">
                <a:solidFill>
                  <a:srgbClr val="002060"/>
                </a:solidFill>
                <a:latin typeface="Microsoft Sans Serif"/>
                <a:cs typeface="Microsoft Sans Serif"/>
              </a:rPr>
              <a:t>ü</a:t>
            </a:r>
            <a:r>
              <a:rPr sz="1850" spc="27" dirty="0" smtClean="0">
                <a:solidFill>
                  <a:srgbClr val="002060"/>
                </a:solidFill>
                <a:latin typeface="Microsoft Sans Serif"/>
                <a:cs typeface="Microsoft Sans Serif"/>
              </a:rPr>
              <a:t>n</a:t>
            </a:r>
            <a:r>
              <a:rPr lang="tr-TR" sz="1850" spc="27" dirty="0" smtClean="0">
                <a:solidFill>
                  <a:srgbClr val="002060"/>
                </a:solidFill>
                <a:latin typeface="Microsoft Sans Serif"/>
                <a:cs typeface="Microsoft Sans Serif"/>
              </a:rPr>
              <a:t>ü</a:t>
            </a:r>
            <a:r>
              <a:rPr sz="1850" spc="27" dirty="0" smtClean="0">
                <a:solidFill>
                  <a:srgbClr val="002060"/>
                </a:solidFill>
                <a:latin typeface="Microsoft Sans Serif"/>
                <a:cs typeface="Microsoft Sans Serif"/>
              </a:rPr>
              <a:t>d</a:t>
            </a:r>
            <a:r>
              <a:rPr lang="tr-TR" sz="1850" spc="27" dirty="0" smtClean="0">
                <a:solidFill>
                  <a:srgbClr val="002060"/>
                </a:solidFill>
                <a:latin typeface="Microsoft Sans Serif"/>
                <a:cs typeface="Microsoft Sans Serif"/>
              </a:rPr>
              <a:t>ü</a:t>
            </a:r>
            <a:r>
              <a:rPr sz="1850" spc="27" dirty="0" smtClean="0">
                <a:solidFill>
                  <a:srgbClr val="002060"/>
                </a:solidFill>
                <a:latin typeface="Microsoft Sans Serif"/>
                <a:cs typeface="Microsoft Sans Serif"/>
              </a:rPr>
              <a:t>r</a:t>
            </a:r>
            <a:r>
              <a:rPr sz="1850" spc="27" dirty="0">
                <a:solidFill>
                  <a:srgbClr val="002060"/>
                </a:solidFill>
                <a:latin typeface="Microsoft Sans Serif"/>
                <a:cs typeface="Microsoft Sans Serif"/>
              </a:rPr>
              <a:t>.</a:t>
            </a:r>
            <a:endParaRPr sz="1850" dirty="0">
              <a:solidFill>
                <a:srgbClr val="002060"/>
              </a:solidFill>
              <a:latin typeface="Microsoft Sans Serif"/>
              <a:cs typeface="Microsoft Sans Serif"/>
            </a:endParaRPr>
          </a:p>
          <a:p>
            <a:pPr marL="7701" marR="3081">
              <a:lnSpc>
                <a:spcPct val="114500"/>
              </a:lnSpc>
              <a:spcBef>
                <a:spcPts val="752"/>
              </a:spcBef>
            </a:pPr>
            <a:r>
              <a:rPr sz="1850" spc="-103" dirty="0" smtClean="0">
                <a:solidFill>
                  <a:srgbClr val="002060"/>
                </a:solidFill>
                <a:latin typeface="Microsoft Sans Serif"/>
                <a:cs typeface="Microsoft Sans Serif"/>
              </a:rPr>
              <a:t>QR</a:t>
            </a:r>
            <a:r>
              <a:rPr sz="1850" spc="-67" dirty="0" smtClean="0">
                <a:solidFill>
                  <a:srgbClr val="002060"/>
                </a:solidFill>
                <a:latin typeface="Microsoft Sans Serif"/>
                <a:cs typeface="Microsoft Sans Serif"/>
              </a:rPr>
              <a:t> </a:t>
            </a:r>
            <a:r>
              <a:rPr sz="1850" dirty="0">
                <a:solidFill>
                  <a:srgbClr val="002060"/>
                </a:solidFill>
                <a:latin typeface="Microsoft Sans Serif"/>
                <a:cs typeface="Microsoft Sans Serif"/>
              </a:rPr>
              <a:t>ile</a:t>
            </a:r>
            <a:r>
              <a:rPr sz="1850" spc="-64" dirty="0">
                <a:solidFill>
                  <a:srgbClr val="002060"/>
                </a:solidFill>
                <a:latin typeface="Microsoft Sans Serif"/>
                <a:cs typeface="Microsoft Sans Serif"/>
              </a:rPr>
              <a:t> </a:t>
            </a:r>
            <a:r>
              <a:rPr sz="1850" dirty="0">
                <a:solidFill>
                  <a:srgbClr val="002060"/>
                </a:solidFill>
                <a:latin typeface="Microsoft Sans Serif"/>
                <a:cs typeface="Microsoft Sans Serif"/>
              </a:rPr>
              <a:t>Ödeme,</a:t>
            </a:r>
            <a:r>
              <a:rPr sz="1850" spc="-64" dirty="0">
                <a:solidFill>
                  <a:srgbClr val="002060"/>
                </a:solidFill>
                <a:latin typeface="Microsoft Sans Serif"/>
                <a:cs typeface="Microsoft Sans Serif"/>
              </a:rPr>
              <a:t> </a:t>
            </a:r>
            <a:r>
              <a:rPr sz="1850" dirty="0">
                <a:solidFill>
                  <a:srgbClr val="002060"/>
                </a:solidFill>
                <a:latin typeface="Microsoft Sans Serif"/>
                <a:cs typeface="Microsoft Sans Serif"/>
              </a:rPr>
              <a:t>Temassız</a:t>
            </a:r>
            <a:r>
              <a:rPr sz="1850" spc="-61" dirty="0">
                <a:solidFill>
                  <a:srgbClr val="002060"/>
                </a:solidFill>
                <a:latin typeface="Microsoft Sans Serif"/>
                <a:cs typeface="Microsoft Sans Serif"/>
              </a:rPr>
              <a:t> </a:t>
            </a:r>
            <a:r>
              <a:rPr sz="1850" spc="-6" dirty="0">
                <a:solidFill>
                  <a:srgbClr val="002060"/>
                </a:solidFill>
                <a:latin typeface="Microsoft Sans Serif"/>
                <a:cs typeface="Microsoft Sans Serif"/>
              </a:rPr>
              <a:t>Ödeme (NFC)</a:t>
            </a:r>
            <a:r>
              <a:rPr sz="1850" spc="-52" dirty="0">
                <a:solidFill>
                  <a:srgbClr val="002060"/>
                </a:solidFill>
                <a:latin typeface="Microsoft Sans Serif"/>
                <a:cs typeface="Microsoft Sans Serif"/>
              </a:rPr>
              <a:t> </a:t>
            </a:r>
            <a:r>
              <a:rPr sz="1850" spc="39" dirty="0">
                <a:solidFill>
                  <a:srgbClr val="002060"/>
                </a:solidFill>
                <a:latin typeface="Microsoft Sans Serif"/>
                <a:cs typeface="Microsoft Sans Serif"/>
              </a:rPr>
              <a:t>gibi</a:t>
            </a:r>
            <a:r>
              <a:rPr sz="1850" spc="-52" dirty="0">
                <a:solidFill>
                  <a:srgbClr val="002060"/>
                </a:solidFill>
                <a:latin typeface="Microsoft Sans Serif"/>
                <a:cs typeface="Microsoft Sans Serif"/>
              </a:rPr>
              <a:t> </a:t>
            </a:r>
            <a:r>
              <a:rPr sz="1850" spc="30" dirty="0">
                <a:solidFill>
                  <a:srgbClr val="002060"/>
                </a:solidFill>
                <a:latin typeface="Microsoft Sans Serif"/>
                <a:cs typeface="Microsoft Sans Serif"/>
              </a:rPr>
              <a:t>yeni</a:t>
            </a:r>
            <a:r>
              <a:rPr sz="1850" spc="-52" dirty="0">
                <a:solidFill>
                  <a:srgbClr val="002060"/>
                </a:solidFill>
                <a:latin typeface="Microsoft Sans Serif"/>
                <a:cs typeface="Microsoft Sans Serif"/>
              </a:rPr>
              <a:t> </a:t>
            </a:r>
            <a:r>
              <a:rPr sz="1850" spc="36" dirty="0">
                <a:solidFill>
                  <a:srgbClr val="002060"/>
                </a:solidFill>
                <a:latin typeface="Microsoft Sans Serif"/>
                <a:cs typeface="Microsoft Sans Serif"/>
              </a:rPr>
              <a:t>nesil</a:t>
            </a:r>
            <a:r>
              <a:rPr sz="1850" spc="-49" dirty="0">
                <a:solidFill>
                  <a:srgbClr val="002060"/>
                </a:solidFill>
                <a:latin typeface="Microsoft Sans Serif"/>
                <a:cs typeface="Microsoft Sans Serif"/>
              </a:rPr>
              <a:t> </a:t>
            </a:r>
            <a:r>
              <a:rPr sz="1850" dirty="0">
                <a:solidFill>
                  <a:srgbClr val="002060"/>
                </a:solidFill>
                <a:latin typeface="Microsoft Sans Serif"/>
                <a:cs typeface="Microsoft Sans Serif"/>
              </a:rPr>
              <a:t>özellikler</a:t>
            </a:r>
            <a:r>
              <a:rPr sz="1850" spc="-55" dirty="0">
                <a:solidFill>
                  <a:srgbClr val="002060"/>
                </a:solidFill>
                <a:latin typeface="Microsoft Sans Serif"/>
                <a:cs typeface="Microsoft Sans Serif"/>
              </a:rPr>
              <a:t> </a:t>
            </a:r>
            <a:r>
              <a:rPr sz="1850" dirty="0">
                <a:solidFill>
                  <a:srgbClr val="002060"/>
                </a:solidFill>
                <a:latin typeface="Microsoft Sans Serif"/>
                <a:cs typeface="Microsoft Sans Serif"/>
              </a:rPr>
              <a:t>ile</a:t>
            </a:r>
            <a:r>
              <a:rPr sz="1850" spc="-55" dirty="0">
                <a:solidFill>
                  <a:srgbClr val="002060"/>
                </a:solidFill>
                <a:latin typeface="Microsoft Sans Serif"/>
                <a:cs typeface="Microsoft Sans Serif"/>
              </a:rPr>
              <a:t> </a:t>
            </a:r>
            <a:r>
              <a:rPr sz="1850" spc="64" dirty="0">
                <a:solidFill>
                  <a:srgbClr val="002060"/>
                </a:solidFill>
                <a:latin typeface="Microsoft Sans Serif"/>
                <a:cs typeface="Microsoft Sans Serif"/>
              </a:rPr>
              <a:t>tahsilat</a:t>
            </a:r>
            <a:r>
              <a:rPr sz="1850" spc="-55" dirty="0">
                <a:solidFill>
                  <a:srgbClr val="002060"/>
                </a:solidFill>
                <a:latin typeface="Microsoft Sans Serif"/>
                <a:cs typeface="Microsoft Sans Serif"/>
              </a:rPr>
              <a:t> </a:t>
            </a:r>
            <a:r>
              <a:rPr sz="1850" spc="30" dirty="0">
                <a:solidFill>
                  <a:srgbClr val="002060"/>
                </a:solidFill>
                <a:latin typeface="Microsoft Sans Serif"/>
                <a:cs typeface="Microsoft Sans Serif"/>
              </a:rPr>
              <a:t>işlemlerinizi</a:t>
            </a:r>
            <a:r>
              <a:rPr sz="1850" spc="-49" dirty="0">
                <a:solidFill>
                  <a:srgbClr val="002060"/>
                </a:solidFill>
                <a:latin typeface="Microsoft Sans Serif"/>
                <a:cs typeface="Microsoft Sans Serif"/>
              </a:rPr>
              <a:t> </a:t>
            </a:r>
            <a:r>
              <a:rPr sz="1850" spc="33" dirty="0">
                <a:solidFill>
                  <a:srgbClr val="002060"/>
                </a:solidFill>
                <a:latin typeface="Microsoft Sans Serif"/>
                <a:cs typeface="Microsoft Sans Serif"/>
              </a:rPr>
              <a:t>hızlı</a:t>
            </a:r>
            <a:r>
              <a:rPr sz="1850" spc="-52" dirty="0">
                <a:solidFill>
                  <a:srgbClr val="002060"/>
                </a:solidFill>
                <a:latin typeface="Microsoft Sans Serif"/>
                <a:cs typeface="Microsoft Sans Serif"/>
              </a:rPr>
              <a:t> </a:t>
            </a:r>
            <a:r>
              <a:rPr sz="1850" spc="-15" dirty="0" err="1">
                <a:solidFill>
                  <a:srgbClr val="002060"/>
                </a:solidFill>
                <a:latin typeface="Microsoft Sans Serif"/>
                <a:cs typeface="Microsoft Sans Serif"/>
              </a:rPr>
              <a:t>ve</a:t>
            </a:r>
            <a:r>
              <a:rPr sz="1850" spc="-15" dirty="0">
                <a:solidFill>
                  <a:srgbClr val="002060"/>
                </a:solidFill>
                <a:latin typeface="Microsoft Sans Serif"/>
                <a:cs typeface="Microsoft Sans Serif"/>
              </a:rPr>
              <a:t> </a:t>
            </a:r>
            <a:r>
              <a:rPr sz="1850" spc="33" dirty="0" smtClean="0">
                <a:solidFill>
                  <a:srgbClr val="002060"/>
                </a:solidFill>
                <a:latin typeface="Microsoft Sans Serif"/>
                <a:cs typeface="Microsoft Sans Serif"/>
              </a:rPr>
              <a:t>g</a:t>
            </a:r>
            <a:r>
              <a:rPr lang="tr-TR" sz="1850" spc="33" dirty="0" smtClean="0">
                <a:solidFill>
                  <a:srgbClr val="002060"/>
                </a:solidFill>
                <a:latin typeface="Microsoft Sans Serif"/>
                <a:cs typeface="Microsoft Sans Serif"/>
              </a:rPr>
              <a:t>ü</a:t>
            </a:r>
            <a:r>
              <a:rPr sz="1850" spc="33" dirty="0" err="1" smtClean="0">
                <a:solidFill>
                  <a:srgbClr val="002060"/>
                </a:solidFill>
                <a:latin typeface="Microsoft Sans Serif"/>
                <a:cs typeface="Microsoft Sans Serif"/>
              </a:rPr>
              <a:t>venli</a:t>
            </a:r>
            <a:r>
              <a:rPr sz="1850" spc="-79" dirty="0" smtClean="0">
                <a:solidFill>
                  <a:srgbClr val="002060"/>
                </a:solidFill>
                <a:latin typeface="Microsoft Sans Serif"/>
                <a:cs typeface="Microsoft Sans Serif"/>
              </a:rPr>
              <a:t> </a:t>
            </a:r>
            <a:r>
              <a:rPr sz="1850" spc="39" dirty="0">
                <a:solidFill>
                  <a:srgbClr val="002060"/>
                </a:solidFill>
                <a:latin typeface="Microsoft Sans Serif"/>
                <a:cs typeface="Microsoft Sans Serif"/>
              </a:rPr>
              <a:t>bir</a:t>
            </a:r>
            <a:r>
              <a:rPr sz="1850" spc="-82" dirty="0">
                <a:solidFill>
                  <a:srgbClr val="002060"/>
                </a:solidFill>
                <a:latin typeface="Microsoft Sans Serif"/>
                <a:cs typeface="Microsoft Sans Serif"/>
              </a:rPr>
              <a:t> </a:t>
            </a:r>
            <a:r>
              <a:rPr sz="1850" spc="27" dirty="0">
                <a:solidFill>
                  <a:srgbClr val="002060"/>
                </a:solidFill>
                <a:latin typeface="Microsoft Sans Serif"/>
                <a:cs typeface="Microsoft Sans Serif"/>
              </a:rPr>
              <a:t>şekilde</a:t>
            </a:r>
            <a:r>
              <a:rPr sz="1850" spc="-82" dirty="0">
                <a:solidFill>
                  <a:srgbClr val="002060"/>
                </a:solidFill>
                <a:latin typeface="Microsoft Sans Serif"/>
                <a:cs typeface="Microsoft Sans Serif"/>
              </a:rPr>
              <a:t> </a:t>
            </a:r>
            <a:r>
              <a:rPr sz="1850" spc="36" dirty="0">
                <a:solidFill>
                  <a:srgbClr val="002060"/>
                </a:solidFill>
                <a:latin typeface="Microsoft Sans Serif"/>
                <a:cs typeface="Microsoft Sans Serif"/>
              </a:rPr>
              <a:t>gerçekleştirebilirsiniz.</a:t>
            </a:r>
            <a:r>
              <a:rPr sz="1850" spc="-79" dirty="0">
                <a:solidFill>
                  <a:srgbClr val="002060"/>
                </a:solidFill>
                <a:latin typeface="Microsoft Sans Serif"/>
                <a:cs typeface="Microsoft Sans Serif"/>
              </a:rPr>
              <a:t> </a:t>
            </a:r>
            <a:endParaRPr sz="1850" dirty="0">
              <a:solidFill>
                <a:srgbClr val="002060"/>
              </a:solidFill>
              <a:latin typeface="Microsoft Sans Serif"/>
              <a:cs typeface="Microsoft Sans Serif"/>
            </a:endParaRPr>
          </a:p>
        </p:txBody>
      </p:sp>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122" y="1177174"/>
            <a:ext cx="2482596" cy="4706343"/>
          </a:xfrm>
          <a:prstGeom prst="rect">
            <a:avLst/>
          </a:prstGeom>
        </p:spPr>
      </p:pic>
      <p:grpSp>
        <p:nvGrpSpPr>
          <p:cNvPr id="20" name="Grup 19"/>
          <p:cNvGrpSpPr/>
          <p:nvPr/>
        </p:nvGrpSpPr>
        <p:grpSpPr>
          <a:xfrm>
            <a:off x="1097431" y="6108619"/>
            <a:ext cx="3391169" cy="556844"/>
            <a:chOff x="4329530" y="6093660"/>
            <a:chExt cx="3391169" cy="556844"/>
          </a:xfrm>
        </p:grpSpPr>
        <p:pic>
          <p:nvPicPr>
            <p:cNvPr id="21" name="Resim 20"/>
            <p:cNvPicPr>
              <a:picLocks noChangeAspect="1"/>
            </p:cNvPicPr>
            <p:nvPr/>
          </p:nvPicPr>
          <p:blipFill>
            <a:blip r:embed="rId4"/>
            <a:stretch>
              <a:fillRect/>
            </a:stretch>
          </p:blipFill>
          <p:spPr>
            <a:xfrm>
              <a:off x="5686040" y="6233027"/>
              <a:ext cx="767064" cy="250247"/>
            </a:xfrm>
            <a:prstGeom prst="rect">
              <a:avLst/>
            </a:prstGeom>
          </p:spPr>
        </p:pic>
        <p:pic>
          <p:nvPicPr>
            <p:cNvPr id="22" name="Resim 21"/>
            <p:cNvPicPr>
              <a:picLocks noChangeAspect="1"/>
            </p:cNvPicPr>
            <p:nvPr/>
          </p:nvPicPr>
          <p:blipFill>
            <a:blip r:embed="rId5"/>
            <a:stretch>
              <a:fillRect/>
            </a:stretch>
          </p:blipFill>
          <p:spPr>
            <a:xfrm>
              <a:off x="4329530" y="6219774"/>
              <a:ext cx="637443" cy="376443"/>
            </a:xfrm>
            <a:prstGeom prst="rect">
              <a:avLst/>
            </a:prstGeom>
          </p:spPr>
        </p:pic>
        <p:pic>
          <p:nvPicPr>
            <p:cNvPr id="23" name="Resim 22"/>
            <p:cNvPicPr>
              <a:picLocks noChangeAspect="1"/>
            </p:cNvPicPr>
            <p:nvPr/>
          </p:nvPicPr>
          <p:blipFill>
            <a:blip r:embed="rId6"/>
            <a:stretch>
              <a:fillRect/>
            </a:stretch>
          </p:blipFill>
          <p:spPr>
            <a:xfrm>
              <a:off x="5088180" y="6219774"/>
              <a:ext cx="478964" cy="374191"/>
            </a:xfrm>
            <a:prstGeom prst="rect">
              <a:avLst/>
            </a:prstGeom>
          </p:spPr>
        </p:pic>
        <p:pic>
          <p:nvPicPr>
            <p:cNvPr id="24" name="Resim 23"/>
            <p:cNvPicPr>
              <a:picLocks noChangeAspect="1"/>
            </p:cNvPicPr>
            <p:nvPr/>
          </p:nvPicPr>
          <p:blipFill>
            <a:blip r:embed="rId7"/>
            <a:stretch>
              <a:fillRect/>
            </a:stretch>
          </p:blipFill>
          <p:spPr>
            <a:xfrm>
              <a:off x="6555797" y="6093660"/>
              <a:ext cx="711523" cy="556844"/>
            </a:xfrm>
            <a:prstGeom prst="rect">
              <a:avLst/>
            </a:prstGeom>
          </p:spPr>
        </p:pic>
        <p:pic>
          <p:nvPicPr>
            <p:cNvPr id="25" name="Resim 24"/>
            <p:cNvPicPr>
              <a:picLocks noChangeAspect="1"/>
            </p:cNvPicPr>
            <p:nvPr/>
          </p:nvPicPr>
          <p:blipFill>
            <a:blip r:embed="rId8"/>
            <a:stretch>
              <a:fillRect/>
            </a:stretch>
          </p:blipFill>
          <p:spPr>
            <a:xfrm>
              <a:off x="7370013" y="6207286"/>
              <a:ext cx="350686" cy="329592"/>
            </a:xfrm>
            <a:prstGeom prst="rect">
              <a:avLst/>
            </a:prstGeom>
          </p:spPr>
        </p:pic>
      </p:grpSp>
    </p:spTree>
    <p:extLst>
      <p:ext uri="{BB962C8B-B14F-4D97-AF65-F5344CB8AC3E}">
        <p14:creationId xmlns:p14="http://schemas.microsoft.com/office/powerpoint/2010/main" val="2826685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2" name="object 5"/>
          <p:cNvPicPr/>
          <p:nvPr/>
        </p:nvPicPr>
        <p:blipFill>
          <a:blip r:embed="rId2" cstate="print"/>
          <a:stretch>
            <a:fillRect/>
          </a:stretch>
        </p:blipFill>
        <p:spPr>
          <a:xfrm>
            <a:off x="10058280" y="5167324"/>
            <a:ext cx="1907297" cy="1690676"/>
          </a:xfrm>
          <a:prstGeom prst="rect">
            <a:avLst/>
          </a:prstGeom>
        </p:spPr>
      </p:pic>
      <p:sp>
        <p:nvSpPr>
          <p:cNvPr id="110" name="object 7"/>
          <p:cNvSpPr txBox="1">
            <a:spLocks noGrp="1"/>
          </p:cNvSpPr>
          <p:nvPr>
            <p:ph type="title"/>
          </p:nvPr>
        </p:nvSpPr>
        <p:spPr>
          <a:xfrm>
            <a:off x="1070946" y="605864"/>
            <a:ext cx="5578047" cy="571310"/>
          </a:xfrm>
          <a:prstGeom prst="rect">
            <a:avLst/>
          </a:prstGeom>
        </p:spPr>
        <p:txBody>
          <a:bodyPr vert="horz" wrap="square" lIns="0" tIns="17145" rIns="0" bIns="0" rtlCol="0">
            <a:spAutoFit/>
          </a:bodyPr>
          <a:lstStyle/>
          <a:p>
            <a:pPr marL="12700">
              <a:lnSpc>
                <a:spcPct val="100000"/>
              </a:lnSpc>
              <a:spcBef>
                <a:spcPts val="135"/>
              </a:spcBef>
            </a:pPr>
            <a:r>
              <a:rPr lang="tr-TR" sz="360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lang="tr-TR" sz="360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Fiziki E-Fatura POS</a:t>
            </a:r>
            <a:endParaRPr sz="360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7" name="object 4"/>
          <p:cNvSpPr txBox="1"/>
          <p:nvPr/>
        </p:nvSpPr>
        <p:spPr>
          <a:xfrm>
            <a:off x="3889097" y="3836414"/>
            <a:ext cx="4659480" cy="1471853"/>
          </a:xfrm>
          <a:prstGeom prst="rect">
            <a:avLst/>
          </a:prstGeom>
        </p:spPr>
        <p:txBody>
          <a:bodyPr vert="horz" wrap="square" lIns="0" tIns="9627" rIns="0" bIns="0" rtlCol="0">
            <a:spAutoFit/>
          </a:bodyPr>
          <a:lstStyle/>
          <a:p>
            <a:pPr marL="179151" indent="-171450">
              <a:spcBef>
                <a:spcPts val="76"/>
              </a:spcBef>
              <a:buFont typeface="Arial" panose="020B0604020202020204" pitchFamily="34" charset="0"/>
              <a:buChar char="•"/>
            </a:pPr>
            <a:r>
              <a:rPr sz="1031"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VUK</a:t>
            </a:r>
            <a:r>
              <a:rPr sz="1031" spc="-85"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507</a:t>
            </a:r>
            <a:r>
              <a:rPr sz="1031" spc="-55"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ve</a:t>
            </a:r>
            <a:r>
              <a:rPr sz="1031" spc="-55"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VUK</a:t>
            </a:r>
            <a:r>
              <a:rPr sz="1031" spc="-82"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64"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509</a:t>
            </a:r>
            <a:r>
              <a:rPr sz="1031" spc="-55"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27"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uyumlu</a:t>
            </a:r>
            <a:endParaRPr sz="103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marR="1250688" indent="-171450">
              <a:lnSpc>
                <a:spcPct val="163100"/>
              </a:lnSpc>
              <a:buFont typeface="Arial" panose="020B0604020202020204" pitchFamily="34" charset="0"/>
              <a:buChar char="•"/>
            </a:pPr>
            <a:r>
              <a:rPr lang="tr-TR" sz="1031"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E-Fatura POS özelliği ve sınırsız kontör avantajı</a:t>
            </a:r>
            <a:endParaRPr sz="103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indent="-171450">
              <a:spcBef>
                <a:spcPts val="782"/>
              </a:spcBef>
              <a:buFont typeface="Arial" panose="020B0604020202020204" pitchFamily="34" charset="0"/>
              <a:buChar char="•"/>
            </a:pPr>
            <a:r>
              <a:rPr sz="1031"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Y</a:t>
            </a:r>
            <a:r>
              <a:rPr lang="tr-TR" sz="1031"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ü</a:t>
            </a:r>
            <a:r>
              <a:rPr sz="1031"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ksek</a:t>
            </a:r>
            <a:r>
              <a:rPr sz="1031" spc="6"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Hızlı</a:t>
            </a:r>
            <a:r>
              <a:rPr sz="1031" spc="9"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6"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Yazıcı</a:t>
            </a:r>
            <a:endParaRPr sz="103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indent="-171450">
              <a:spcBef>
                <a:spcPts val="782"/>
              </a:spcBef>
              <a:buFont typeface="Arial" panose="020B0604020202020204" pitchFamily="34" charset="0"/>
              <a:buChar char="•"/>
            </a:pPr>
            <a:r>
              <a:rPr sz="1031" spc="27"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Detaylı</a:t>
            </a:r>
            <a:r>
              <a:rPr sz="1031" spc="-115"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55"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Geçmiş</a:t>
            </a:r>
            <a:r>
              <a:rPr sz="1031" spc="-112"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İşlem</a:t>
            </a:r>
            <a:r>
              <a:rPr sz="1031" spc="-112"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6"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Raporlama</a:t>
            </a:r>
            <a:endParaRPr sz="103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indent="-171450">
              <a:spcBef>
                <a:spcPts val="779"/>
              </a:spcBef>
              <a:buFont typeface="Arial" panose="020B0604020202020204" pitchFamily="34" charset="0"/>
              <a:buChar char="•"/>
            </a:pPr>
            <a:r>
              <a:rPr sz="1031" spc="42" dirty="0" err="1">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Ciro</a:t>
            </a:r>
            <a:r>
              <a:rPr sz="1031" spc="-30"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6"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Taahh</a:t>
            </a:r>
            <a:r>
              <a:rPr lang="tr-TR" sz="1031" spc="6"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ü</a:t>
            </a:r>
            <a:r>
              <a:rPr sz="1031" spc="6"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d</a:t>
            </a:r>
            <a:r>
              <a:rPr lang="tr-TR" sz="1031" spc="6"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ü</a:t>
            </a:r>
            <a:r>
              <a:rPr sz="1031" spc="6"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sz="1031" spc="-30"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6"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Verimsizlik</a:t>
            </a:r>
            <a:r>
              <a:rPr sz="1031" spc="-27"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33" dirty="0" err="1">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Maliyeti</a:t>
            </a:r>
            <a:r>
              <a:rPr sz="1031" spc="-30"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15"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Yok</a:t>
            </a:r>
          </a:p>
          <a:p>
            <a:pPr marL="179151" indent="-171450">
              <a:spcBef>
                <a:spcPts val="782"/>
              </a:spcBef>
              <a:buFont typeface="Arial" panose="020B0604020202020204" pitchFamily="34" charset="0"/>
              <a:buChar char="•"/>
            </a:pPr>
            <a:r>
              <a:rPr sz="1031" spc="33"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Online</a:t>
            </a:r>
            <a:r>
              <a:rPr sz="1031" spc="-103"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33"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Başvuru</a:t>
            </a:r>
            <a:r>
              <a:rPr sz="1031" spc="-97"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ile</a:t>
            </a:r>
            <a:r>
              <a:rPr sz="1031" spc="-94"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3</a:t>
            </a:r>
            <a:r>
              <a:rPr sz="1031" spc="-97"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33"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İş</a:t>
            </a:r>
            <a:r>
              <a:rPr sz="1031" spc="-94"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42"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G</a:t>
            </a:r>
            <a:r>
              <a:rPr lang="tr-TR" sz="1031" spc="42"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ü</a:t>
            </a:r>
            <a:r>
              <a:rPr sz="1031" spc="42"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n</a:t>
            </a:r>
            <a:r>
              <a:rPr lang="tr-TR" sz="1031" spc="42"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ü</a:t>
            </a:r>
            <a:r>
              <a:rPr sz="1031" spc="42"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nde</a:t>
            </a:r>
            <a:r>
              <a:rPr sz="1031" spc="-97"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45"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Adrese</a:t>
            </a:r>
            <a:r>
              <a:rPr sz="1031" spc="-94"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6"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Teslim</a:t>
            </a:r>
            <a:endParaRPr sz="103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8" name="object 5"/>
          <p:cNvSpPr txBox="1"/>
          <p:nvPr/>
        </p:nvSpPr>
        <p:spPr>
          <a:xfrm>
            <a:off x="7806260" y="3836414"/>
            <a:ext cx="3631291" cy="946772"/>
          </a:xfrm>
          <a:prstGeom prst="rect">
            <a:avLst/>
          </a:prstGeom>
        </p:spPr>
        <p:txBody>
          <a:bodyPr vert="horz" wrap="square" lIns="0" tIns="9627" rIns="0" bIns="0" rtlCol="0">
            <a:spAutoFit/>
          </a:bodyPr>
          <a:lstStyle/>
          <a:p>
            <a:pPr marL="179151" indent="-171450">
              <a:spcBef>
                <a:spcPts val="76"/>
              </a:spcBef>
              <a:buFont typeface="Arial" panose="020B0604020202020204" pitchFamily="34" charset="0"/>
              <a:buChar char="•"/>
            </a:pPr>
            <a:r>
              <a:rPr sz="1031" spc="6" dirty="0" err="1"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Dokunmatik</a:t>
            </a:r>
            <a:r>
              <a:rPr sz="1031" spc="-55"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6"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5.0”</a:t>
            </a:r>
            <a:r>
              <a:rPr sz="1031" spc="-55"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HD</a:t>
            </a:r>
            <a:r>
              <a:rPr sz="1031" spc="-55"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6"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Renkli</a:t>
            </a:r>
            <a:r>
              <a:rPr sz="1031" spc="-52"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45"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LCD</a:t>
            </a:r>
            <a:r>
              <a:rPr sz="1031" spc="-55"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6"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Ekran</a:t>
            </a:r>
            <a:endParaRPr sz="103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indent="-171450">
              <a:spcBef>
                <a:spcPts val="782"/>
              </a:spcBef>
              <a:buFont typeface="Arial" panose="020B0604020202020204" pitchFamily="34" charset="0"/>
              <a:buChar char="•"/>
            </a:pPr>
            <a:r>
              <a:rPr sz="1031" spc="-49"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417</a:t>
            </a:r>
            <a:r>
              <a:rPr sz="1031" spc="-69"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Gram</a:t>
            </a:r>
            <a:r>
              <a:rPr sz="1031" spc="-67"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6"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Ağırlık</a:t>
            </a:r>
            <a:endParaRPr sz="103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marR="168273" indent="-171450">
              <a:lnSpc>
                <a:spcPct val="163100"/>
              </a:lnSpc>
              <a:buFont typeface="Arial" panose="020B0604020202020204" pitchFamily="34" charset="0"/>
              <a:buChar char="•"/>
            </a:pPr>
            <a:r>
              <a:rPr sz="1031" spc="58"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5MP</a:t>
            </a:r>
            <a:r>
              <a:rPr sz="1031" spc="-76"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Arka</a:t>
            </a:r>
            <a:r>
              <a:rPr sz="1031" spc="-76"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Kamera,</a:t>
            </a:r>
            <a:r>
              <a:rPr sz="1031" spc="-76"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58"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2MP</a:t>
            </a:r>
            <a:r>
              <a:rPr sz="1031" spc="-76"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30"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Ön</a:t>
            </a:r>
            <a:r>
              <a:rPr sz="1031" spc="-76"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6" dirty="0" err="1">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Kamera</a:t>
            </a:r>
            <a:r>
              <a:rPr sz="1031" spc="-6"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tr-TR" sz="1031" spc="-6"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marR="168273" indent="-171450">
              <a:lnSpc>
                <a:spcPct val="163100"/>
              </a:lnSpc>
              <a:buFont typeface="Arial" panose="020B0604020202020204" pitchFamily="34" charset="0"/>
              <a:buChar char="•"/>
            </a:pPr>
            <a:r>
              <a:rPr sz="1031" spc="52"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2600mAh</a:t>
            </a:r>
            <a:r>
              <a:rPr sz="1031" spc="-24" dirty="0" smtClean="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Sarj</a:t>
            </a:r>
            <a:r>
              <a:rPr sz="1031" spc="-21"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Edilebilir</a:t>
            </a:r>
            <a:r>
              <a:rPr sz="1031" spc="-24"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Li-</a:t>
            </a:r>
            <a:r>
              <a:rPr sz="1031" spc="45"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on</a:t>
            </a:r>
            <a:r>
              <a:rPr sz="1031" spc="-21"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31" spc="-15" dirty="0">
                <a:solidFill>
                  <a:srgbClr val="2E054A"/>
                </a:solidFill>
                <a:latin typeface="Microsoft Sans Serif" panose="020B0604020202020204" pitchFamily="34" charset="0"/>
                <a:ea typeface="Microsoft Sans Serif" panose="020B0604020202020204" pitchFamily="34" charset="0"/>
                <a:cs typeface="Microsoft Sans Serif" panose="020B0604020202020204" pitchFamily="34" charset="0"/>
              </a:rPr>
              <a:t>Pil</a:t>
            </a:r>
            <a:endParaRPr sz="103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9" name="object 3"/>
          <p:cNvSpPr txBox="1"/>
          <p:nvPr/>
        </p:nvSpPr>
        <p:spPr>
          <a:xfrm>
            <a:off x="3889097" y="1791824"/>
            <a:ext cx="7834329" cy="1747355"/>
          </a:xfrm>
          <a:prstGeom prst="rect">
            <a:avLst/>
          </a:prstGeom>
        </p:spPr>
        <p:txBody>
          <a:bodyPr vert="horz" wrap="square" lIns="0" tIns="7701" rIns="0" bIns="0" rtlCol="0">
            <a:spAutoFit/>
          </a:bodyPr>
          <a:lstStyle/>
          <a:p>
            <a:pPr marL="7701" marR="74702">
              <a:lnSpc>
                <a:spcPct val="114500"/>
              </a:lnSpc>
              <a:spcBef>
                <a:spcPts val="61"/>
              </a:spcBef>
            </a:pPr>
            <a:r>
              <a:rPr sz="1850" spc="-12" dirty="0">
                <a:solidFill>
                  <a:srgbClr val="002060"/>
                </a:solidFill>
                <a:latin typeface="Microsoft Sans Serif"/>
                <a:cs typeface="Microsoft Sans Serif"/>
              </a:rPr>
              <a:t>Şık</a:t>
            </a:r>
            <a:r>
              <a:rPr sz="1850" spc="-64" dirty="0">
                <a:solidFill>
                  <a:srgbClr val="002060"/>
                </a:solidFill>
                <a:latin typeface="Microsoft Sans Serif"/>
                <a:cs typeface="Microsoft Sans Serif"/>
              </a:rPr>
              <a:t> </a:t>
            </a:r>
            <a:r>
              <a:rPr sz="1850" spc="39" dirty="0">
                <a:solidFill>
                  <a:srgbClr val="002060"/>
                </a:solidFill>
                <a:latin typeface="Microsoft Sans Serif"/>
                <a:cs typeface="Microsoft Sans Serif"/>
              </a:rPr>
              <a:t>tasarımlı,</a:t>
            </a:r>
            <a:r>
              <a:rPr sz="1850" spc="-64" dirty="0">
                <a:solidFill>
                  <a:srgbClr val="002060"/>
                </a:solidFill>
                <a:latin typeface="Microsoft Sans Serif"/>
                <a:cs typeface="Microsoft Sans Serif"/>
              </a:rPr>
              <a:t> </a:t>
            </a:r>
            <a:r>
              <a:rPr sz="1850" spc="45" dirty="0" smtClean="0">
                <a:solidFill>
                  <a:srgbClr val="002060"/>
                </a:solidFill>
                <a:latin typeface="Microsoft Sans Serif"/>
                <a:cs typeface="Microsoft Sans Serif"/>
              </a:rPr>
              <a:t>b</a:t>
            </a:r>
            <a:r>
              <a:rPr lang="tr-TR" sz="1850" spc="45" dirty="0" smtClean="0">
                <a:solidFill>
                  <a:srgbClr val="002060"/>
                </a:solidFill>
                <a:latin typeface="Microsoft Sans Serif"/>
                <a:cs typeface="Microsoft Sans Serif"/>
              </a:rPr>
              <a:t>ü</a:t>
            </a:r>
            <a:r>
              <a:rPr sz="1850" spc="45" dirty="0" smtClean="0">
                <a:solidFill>
                  <a:srgbClr val="002060"/>
                </a:solidFill>
                <a:latin typeface="Microsoft Sans Serif"/>
                <a:cs typeface="Microsoft Sans Serif"/>
              </a:rPr>
              <a:t>y</a:t>
            </a:r>
            <a:r>
              <a:rPr lang="tr-TR" sz="1850" spc="45" dirty="0" smtClean="0">
                <a:solidFill>
                  <a:srgbClr val="002060"/>
                </a:solidFill>
                <a:latin typeface="Microsoft Sans Serif"/>
                <a:cs typeface="Microsoft Sans Serif"/>
              </a:rPr>
              <a:t>ü</a:t>
            </a:r>
            <a:r>
              <a:rPr sz="1850" spc="45" dirty="0" smtClean="0">
                <a:solidFill>
                  <a:srgbClr val="002060"/>
                </a:solidFill>
                <a:latin typeface="Microsoft Sans Serif"/>
                <a:cs typeface="Microsoft Sans Serif"/>
              </a:rPr>
              <a:t>k</a:t>
            </a:r>
            <a:r>
              <a:rPr sz="1850" spc="-64" dirty="0" smtClean="0">
                <a:solidFill>
                  <a:srgbClr val="002060"/>
                </a:solidFill>
                <a:latin typeface="Microsoft Sans Serif"/>
                <a:cs typeface="Microsoft Sans Serif"/>
              </a:rPr>
              <a:t> </a:t>
            </a:r>
            <a:r>
              <a:rPr sz="1850" dirty="0">
                <a:solidFill>
                  <a:srgbClr val="002060"/>
                </a:solidFill>
                <a:latin typeface="Microsoft Sans Serif"/>
                <a:cs typeface="Microsoft Sans Serif"/>
              </a:rPr>
              <a:t>ve</a:t>
            </a:r>
            <a:r>
              <a:rPr sz="1850" spc="-67" dirty="0">
                <a:solidFill>
                  <a:srgbClr val="002060"/>
                </a:solidFill>
                <a:latin typeface="Microsoft Sans Serif"/>
                <a:cs typeface="Microsoft Sans Serif"/>
              </a:rPr>
              <a:t> </a:t>
            </a:r>
            <a:r>
              <a:rPr sz="1850" spc="36" dirty="0">
                <a:solidFill>
                  <a:srgbClr val="002060"/>
                </a:solidFill>
                <a:latin typeface="Microsoft Sans Serif"/>
                <a:cs typeface="Microsoft Sans Serif"/>
              </a:rPr>
              <a:t>ergonomik</a:t>
            </a:r>
            <a:r>
              <a:rPr sz="1850" spc="-64" dirty="0">
                <a:solidFill>
                  <a:srgbClr val="002060"/>
                </a:solidFill>
                <a:latin typeface="Microsoft Sans Serif"/>
                <a:cs typeface="Microsoft Sans Serif"/>
              </a:rPr>
              <a:t> </a:t>
            </a:r>
            <a:r>
              <a:rPr sz="1850" dirty="0" err="1">
                <a:solidFill>
                  <a:srgbClr val="002060"/>
                </a:solidFill>
                <a:latin typeface="Microsoft Sans Serif"/>
                <a:cs typeface="Microsoft Sans Serif"/>
              </a:rPr>
              <a:t>ekrana</a:t>
            </a:r>
            <a:r>
              <a:rPr sz="1850" spc="-61" dirty="0">
                <a:solidFill>
                  <a:srgbClr val="002060"/>
                </a:solidFill>
                <a:latin typeface="Microsoft Sans Serif"/>
                <a:cs typeface="Microsoft Sans Serif"/>
              </a:rPr>
              <a:t> </a:t>
            </a:r>
            <a:r>
              <a:rPr sz="1850" spc="33" dirty="0" err="1" smtClean="0">
                <a:solidFill>
                  <a:srgbClr val="002060"/>
                </a:solidFill>
                <a:latin typeface="Microsoft Sans Serif"/>
                <a:cs typeface="Microsoft Sans Serif"/>
              </a:rPr>
              <a:t>sahi</a:t>
            </a:r>
            <a:r>
              <a:rPr lang="tr-TR" sz="1850" spc="33" dirty="0" smtClean="0">
                <a:solidFill>
                  <a:srgbClr val="002060"/>
                </a:solidFill>
                <a:latin typeface="Microsoft Sans Serif"/>
                <a:cs typeface="Microsoft Sans Serif"/>
              </a:rPr>
              <a:t>p </a:t>
            </a:r>
            <a:r>
              <a:rPr sz="1850" spc="-85" dirty="0" smtClean="0">
                <a:solidFill>
                  <a:srgbClr val="002060"/>
                </a:solidFill>
                <a:latin typeface="Microsoft Sans Serif"/>
                <a:cs typeface="Microsoft Sans Serif"/>
              </a:rPr>
              <a:t>BKM</a:t>
            </a:r>
            <a:r>
              <a:rPr sz="1850" spc="-12" dirty="0" smtClean="0">
                <a:solidFill>
                  <a:srgbClr val="002060"/>
                </a:solidFill>
                <a:latin typeface="Microsoft Sans Serif"/>
                <a:cs typeface="Microsoft Sans Serif"/>
              </a:rPr>
              <a:t> </a:t>
            </a:r>
            <a:r>
              <a:rPr sz="1850" spc="-36" dirty="0">
                <a:solidFill>
                  <a:srgbClr val="002060"/>
                </a:solidFill>
                <a:latin typeface="Microsoft Sans Serif"/>
                <a:cs typeface="Microsoft Sans Serif"/>
              </a:rPr>
              <a:t>TechPOS</a:t>
            </a:r>
            <a:r>
              <a:rPr sz="1850" spc="-61" dirty="0">
                <a:solidFill>
                  <a:srgbClr val="002060"/>
                </a:solidFill>
                <a:latin typeface="Microsoft Sans Serif"/>
                <a:cs typeface="Microsoft Sans Serif"/>
              </a:rPr>
              <a:t> </a:t>
            </a:r>
            <a:r>
              <a:rPr sz="1850" spc="39" dirty="0">
                <a:solidFill>
                  <a:srgbClr val="002060"/>
                </a:solidFill>
                <a:latin typeface="Microsoft Sans Serif"/>
                <a:cs typeface="Microsoft Sans Serif"/>
              </a:rPr>
              <a:t>altyapısı</a:t>
            </a:r>
            <a:r>
              <a:rPr sz="1850" spc="-67" dirty="0">
                <a:solidFill>
                  <a:srgbClr val="002060"/>
                </a:solidFill>
                <a:latin typeface="Microsoft Sans Serif"/>
                <a:cs typeface="Microsoft Sans Serif"/>
              </a:rPr>
              <a:t> </a:t>
            </a:r>
            <a:r>
              <a:rPr sz="1850" dirty="0" err="1">
                <a:solidFill>
                  <a:srgbClr val="002060"/>
                </a:solidFill>
                <a:latin typeface="Microsoft Sans Serif"/>
                <a:cs typeface="Microsoft Sans Serif"/>
              </a:rPr>
              <a:t>ile</a:t>
            </a:r>
            <a:r>
              <a:rPr sz="1850" spc="-52" dirty="0">
                <a:solidFill>
                  <a:srgbClr val="002060"/>
                </a:solidFill>
                <a:latin typeface="Microsoft Sans Serif"/>
                <a:cs typeface="Microsoft Sans Serif"/>
              </a:rPr>
              <a:t> </a:t>
            </a:r>
            <a:r>
              <a:rPr sz="1850" spc="91" dirty="0" smtClean="0">
                <a:solidFill>
                  <a:srgbClr val="002060"/>
                </a:solidFill>
                <a:latin typeface="Microsoft Sans Serif"/>
                <a:cs typeface="Microsoft Sans Serif"/>
              </a:rPr>
              <a:t>t</a:t>
            </a:r>
            <a:r>
              <a:rPr lang="tr-TR" sz="1850" spc="91" dirty="0" smtClean="0">
                <a:solidFill>
                  <a:srgbClr val="002060"/>
                </a:solidFill>
                <a:latin typeface="Microsoft Sans Serif"/>
                <a:cs typeface="Microsoft Sans Serif"/>
              </a:rPr>
              <a:t>ü</a:t>
            </a:r>
            <a:r>
              <a:rPr sz="1850" spc="91" dirty="0" smtClean="0">
                <a:solidFill>
                  <a:srgbClr val="002060"/>
                </a:solidFill>
                <a:latin typeface="Microsoft Sans Serif"/>
                <a:cs typeface="Microsoft Sans Serif"/>
              </a:rPr>
              <a:t>m</a:t>
            </a:r>
            <a:r>
              <a:rPr sz="1850" spc="-45" dirty="0" smtClean="0">
                <a:solidFill>
                  <a:srgbClr val="002060"/>
                </a:solidFill>
                <a:latin typeface="Microsoft Sans Serif"/>
                <a:cs typeface="Microsoft Sans Serif"/>
              </a:rPr>
              <a:t> </a:t>
            </a:r>
            <a:r>
              <a:rPr sz="1850" dirty="0">
                <a:solidFill>
                  <a:srgbClr val="002060"/>
                </a:solidFill>
                <a:latin typeface="Microsoft Sans Serif"/>
                <a:cs typeface="Microsoft Sans Serif"/>
              </a:rPr>
              <a:t>banka</a:t>
            </a:r>
            <a:r>
              <a:rPr sz="1850" spc="-45" dirty="0">
                <a:solidFill>
                  <a:srgbClr val="002060"/>
                </a:solidFill>
                <a:latin typeface="Microsoft Sans Serif"/>
                <a:cs typeface="Microsoft Sans Serif"/>
              </a:rPr>
              <a:t> </a:t>
            </a:r>
            <a:r>
              <a:rPr sz="1850" dirty="0">
                <a:solidFill>
                  <a:srgbClr val="002060"/>
                </a:solidFill>
                <a:latin typeface="Microsoft Sans Serif"/>
                <a:cs typeface="Microsoft Sans Serif"/>
              </a:rPr>
              <a:t>ve</a:t>
            </a:r>
            <a:r>
              <a:rPr sz="1850" spc="-49" dirty="0">
                <a:solidFill>
                  <a:srgbClr val="002060"/>
                </a:solidFill>
                <a:latin typeface="Microsoft Sans Serif"/>
                <a:cs typeface="Microsoft Sans Serif"/>
              </a:rPr>
              <a:t> </a:t>
            </a:r>
            <a:r>
              <a:rPr sz="1850" spc="30" dirty="0">
                <a:solidFill>
                  <a:srgbClr val="002060"/>
                </a:solidFill>
                <a:latin typeface="Microsoft Sans Serif"/>
                <a:cs typeface="Microsoft Sans Serif"/>
              </a:rPr>
              <a:t>kredi</a:t>
            </a:r>
            <a:r>
              <a:rPr sz="1850" spc="-45" dirty="0">
                <a:solidFill>
                  <a:srgbClr val="002060"/>
                </a:solidFill>
                <a:latin typeface="Microsoft Sans Serif"/>
                <a:cs typeface="Microsoft Sans Serif"/>
              </a:rPr>
              <a:t> </a:t>
            </a:r>
            <a:r>
              <a:rPr sz="1850" spc="39" dirty="0">
                <a:solidFill>
                  <a:srgbClr val="002060"/>
                </a:solidFill>
                <a:latin typeface="Microsoft Sans Serif"/>
                <a:cs typeface="Microsoft Sans Serif"/>
              </a:rPr>
              <a:t>kartlarından</a:t>
            </a:r>
            <a:r>
              <a:rPr sz="1850" spc="-49" dirty="0">
                <a:solidFill>
                  <a:srgbClr val="002060"/>
                </a:solidFill>
                <a:latin typeface="Microsoft Sans Serif"/>
                <a:cs typeface="Microsoft Sans Serif"/>
              </a:rPr>
              <a:t> </a:t>
            </a:r>
            <a:r>
              <a:rPr sz="1850" spc="30" dirty="0">
                <a:solidFill>
                  <a:srgbClr val="002060"/>
                </a:solidFill>
                <a:latin typeface="Microsoft Sans Serif"/>
                <a:cs typeface="Microsoft Sans Serif"/>
              </a:rPr>
              <a:t>ödeme </a:t>
            </a:r>
            <a:r>
              <a:rPr sz="1850" dirty="0">
                <a:solidFill>
                  <a:srgbClr val="002060"/>
                </a:solidFill>
                <a:latin typeface="Microsoft Sans Serif"/>
                <a:cs typeface="Microsoft Sans Serif"/>
              </a:rPr>
              <a:t>alabilmenize</a:t>
            </a:r>
            <a:r>
              <a:rPr sz="1850" spc="27" dirty="0">
                <a:solidFill>
                  <a:srgbClr val="002060"/>
                </a:solidFill>
                <a:latin typeface="Microsoft Sans Serif"/>
                <a:cs typeface="Microsoft Sans Serif"/>
              </a:rPr>
              <a:t> </a:t>
            </a:r>
            <a:r>
              <a:rPr sz="1850" dirty="0">
                <a:solidFill>
                  <a:srgbClr val="002060"/>
                </a:solidFill>
                <a:latin typeface="Microsoft Sans Serif"/>
                <a:cs typeface="Microsoft Sans Serif"/>
              </a:rPr>
              <a:t>olanak</a:t>
            </a:r>
            <a:r>
              <a:rPr sz="1850" spc="33" dirty="0">
                <a:solidFill>
                  <a:srgbClr val="002060"/>
                </a:solidFill>
                <a:latin typeface="Microsoft Sans Serif"/>
                <a:cs typeface="Microsoft Sans Serif"/>
              </a:rPr>
              <a:t> </a:t>
            </a:r>
            <a:r>
              <a:rPr sz="1850" dirty="0" err="1">
                <a:solidFill>
                  <a:srgbClr val="002060"/>
                </a:solidFill>
                <a:latin typeface="Microsoft Sans Serif"/>
                <a:cs typeface="Microsoft Sans Serif"/>
              </a:rPr>
              <a:t>sağlayan</a:t>
            </a:r>
            <a:r>
              <a:rPr sz="1850" spc="30" dirty="0">
                <a:solidFill>
                  <a:srgbClr val="002060"/>
                </a:solidFill>
                <a:latin typeface="Microsoft Sans Serif"/>
                <a:cs typeface="Microsoft Sans Serif"/>
              </a:rPr>
              <a:t> </a:t>
            </a:r>
            <a:r>
              <a:rPr sz="1850" spc="39" dirty="0" err="1" smtClean="0">
                <a:solidFill>
                  <a:srgbClr val="002060"/>
                </a:solidFill>
                <a:latin typeface="Microsoft Sans Serif"/>
                <a:cs typeface="Microsoft Sans Serif"/>
              </a:rPr>
              <a:t>bir</a:t>
            </a:r>
            <a:r>
              <a:rPr lang="tr-TR" sz="1850" spc="39" dirty="0" smtClean="0">
                <a:solidFill>
                  <a:srgbClr val="002060"/>
                </a:solidFill>
                <a:latin typeface="Microsoft Sans Serif"/>
                <a:cs typeface="Microsoft Sans Serif"/>
              </a:rPr>
              <a:t> </a:t>
            </a:r>
            <a:r>
              <a:rPr lang="tr-TR" sz="1850" spc="39" dirty="0" err="1" smtClean="0">
                <a:solidFill>
                  <a:srgbClr val="002060"/>
                </a:solidFill>
                <a:latin typeface="Microsoft Sans Serif"/>
                <a:cs typeface="Microsoft Sans Serif"/>
              </a:rPr>
              <a:t>Android</a:t>
            </a:r>
            <a:r>
              <a:rPr sz="1850" spc="27" dirty="0" smtClean="0">
                <a:solidFill>
                  <a:srgbClr val="002060"/>
                </a:solidFill>
                <a:latin typeface="Microsoft Sans Serif"/>
                <a:cs typeface="Microsoft Sans Serif"/>
              </a:rPr>
              <a:t> </a:t>
            </a:r>
            <a:r>
              <a:rPr sz="1850" spc="-76" dirty="0">
                <a:solidFill>
                  <a:srgbClr val="002060"/>
                </a:solidFill>
                <a:latin typeface="Microsoft Sans Serif"/>
                <a:cs typeface="Microsoft Sans Serif"/>
              </a:rPr>
              <a:t>POS</a:t>
            </a:r>
            <a:r>
              <a:rPr sz="1850" spc="33" dirty="0">
                <a:solidFill>
                  <a:srgbClr val="002060"/>
                </a:solidFill>
                <a:latin typeface="Microsoft Sans Serif"/>
                <a:cs typeface="Microsoft Sans Serif"/>
              </a:rPr>
              <a:t> </a:t>
            </a:r>
            <a:r>
              <a:rPr lang="tr-TR" sz="1850" spc="27" dirty="0">
                <a:solidFill>
                  <a:srgbClr val="002060"/>
                </a:solidFill>
                <a:latin typeface="Microsoft Sans Serif"/>
                <a:cs typeface="Microsoft Sans Serif"/>
              </a:rPr>
              <a:t>ü</a:t>
            </a:r>
            <a:r>
              <a:rPr sz="1850" spc="27" dirty="0" smtClean="0">
                <a:solidFill>
                  <a:srgbClr val="002060"/>
                </a:solidFill>
                <a:latin typeface="Microsoft Sans Serif"/>
                <a:cs typeface="Microsoft Sans Serif"/>
              </a:rPr>
              <a:t>r</a:t>
            </a:r>
            <a:r>
              <a:rPr lang="tr-TR" sz="1850" spc="27" dirty="0" smtClean="0">
                <a:solidFill>
                  <a:srgbClr val="002060"/>
                </a:solidFill>
                <a:latin typeface="Microsoft Sans Serif"/>
                <a:cs typeface="Microsoft Sans Serif"/>
              </a:rPr>
              <a:t>ü</a:t>
            </a:r>
            <a:r>
              <a:rPr sz="1850" spc="27" dirty="0" smtClean="0">
                <a:solidFill>
                  <a:srgbClr val="002060"/>
                </a:solidFill>
                <a:latin typeface="Microsoft Sans Serif"/>
                <a:cs typeface="Microsoft Sans Serif"/>
              </a:rPr>
              <a:t>n</a:t>
            </a:r>
            <a:r>
              <a:rPr lang="tr-TR" sz="1850" spc="27" dirty="0" smtClean="0">
                <a:solidFill>
                  <a:srgbClr val="002060"/>
                </a:solidFill>
                <a:latin typeface="Microsoft Sans Serif"/>
                <a:cs typeface="Microsoft Sans Serif"/>
              </a:rPr>
              <a:t>ü</a:t>
            </a:r>
            <a:r>
              <a:rPr sz="1850" spc="27" dirty="0" smtClean="0">
                <a:solidFill>
                  <a:srgbClr val="002060"/>
                </a:solidFill>
                <a:latin typeface="Microsoft Sans Serif"/>
                <a:cs typeface="Microsoft Sans Serif"/>
              </a:rPr>
              <a:t>d</a:t>
            </a:r>
            <a:r>
              <a:rPr lang="tr-TR" sz="1850" spc="27" dirty="0" smtClean="0">
                <a:solidFill>
                  <a:srgbClr val="002060"/>
                </a:solidFill>
                <a:latin typeface="Microsoft Sans Serif"/>
                <a:cs typeface="Microsoft Sans Serif"/>
              </a:rPr>
              <a:t>ü</a:t>
            </a:r>
            <a:r>
              <a:rPr sz="1850" spc="27" dirty="0" smtClean="0">
                <a:solidFill>
                  <a:srgbClr val="002060"/>
                </a:solidFill>
                <a:latin typeface="Microsoft Sans Serif"/>
                <a:cs typeface="Microsoft Sans Serif"/>
              </a:rPr>
              <a:t>r</a:t>
            </a:r>
            <a:r>
              <a:rPr sz="1850" spc="27" dirty="0">
                <a:solidFill>
                  <a:srgbClr val="002060"/>
                </a:solidFill>
                <a:latin typeface="Microsoft Sans Serif"/>
                <a:cs typeface="Microsoft Sans Serif"/>
              </a:rPr>
              <a:t>.</a:t>
            </a:r>
            <a:endParaRPr sz="1850" dirty="0">
              <a:solidFill>
                <a:srgbClr val="002060"/>
              </a:solidFill>
              <a:latin typeface="Microsoft Sans Serif"/>
              <a:cs typeface="Microsoft Sans Serif"/>
            </a:endParaRPr>
          </a:p>
          <a:p>
            <a:pPr marL="7701" marR="3081">
              <a:lnSpc>
                <a:spcPct val="114500"/>
              </a:lnSpc>
              <a:spcBef>
                <a:spcPts val="752"/>
              </a:spcBef>
            </a:pPr>
            <a:r>
              <a:rPr sz="1850" spc="-103" dirty="0" smtClean="0">
                <a:solidFill>
                  <a:srgbClr val="002060"/>
                </a:solidFill>
                <a:latin typeface="Microsoft Sans Serif"/>
                <a:cs typeface="Microsoft Sans Serif"/>
              </a:rPr>
              <a:t>QR</a:t>
            </a:r>
            <a:r>
              <a:rPr sz="1850" spc="-67" dirty="0" smtClean="0">
                <a:solidFill>
                  <a:srgbClr val="002060"/>
                </a:solidFill>
                <a:latin typeface="Microsoft Sans Serif"/>
                <a:cs typeface="Microsoft Sans Serif"/>
              </a:rPr>
              <a:t> </a:t>
            </a:r>
            <a:r>
              <a:rPr sz="1850" dirty="0">
                <a:solidFill>
                  <a:srgbClr val="002060"/>
                </a:solidFill>
                <a:latin typeface="Microsoft Sans Serif"/>
                <a:cs typeface="Microsoft Sans Serif"/>
              </a:rPr>
              <a:t>ile</a:t>
            </a:r>
            <a:r>
              <a:rPr sz="1850" spc="-64" dirty="0">
                <a:solidFill>
                  <a:srgbClr val="002060"/>
                </a:solidFill>
                <a:latin typeface="Microsoft Sans Serif"/>
                <a:cs typeface="Microsoft Sans Serif"/>
              </a:rPr>
              <a:t> </a:t>
            </a:r>
            <a:r>
              <a:rPr sz="1850" dirty="0">
                <a:solidFill>
                  <a:srgbClr val="002060"/>
                </a:solidFill>
                <a:latin typeface="Microsoft Sans Serif"/>
                <a:cs typeface="Microsoft Sans Serif"/>
              </a:rPr>
              <a:t>Ödeme,</a:t>
            </a:r>
            <a:r>
              <a:rPr sz="1850" spc="-64" dirty="0">
                <a:solidFill>
                  <a:srgbClr val="002060"/>
                </a:solidFill>
                <a:latin typeface="Microsoft Sans Serif"/>
                <a:cs typeface="Microsoft Sans Serif"/>
              </a:rPr>
              <a:t> </a:t>
            </a:r>
            <a:r>
              <a:rPr sz="1850" dirty="0">
                <a:solidFill>
                  <a:srgbClr val="002060"/>
                </a:solidFill>
                <a:latin typeface="Microsoft Sans Serif"/>
                <a:cs typeface="Microsoft Sans Serif"/>
              </a:rPr>
              <a:t>Temassız</a:t>
            </a:r>
            <a:r>
              <a:rPr sz="1850" spc="-61" dirty="0">
                <a:solidFill>
                  <a:srgbClr val="002060"/>
                </a:solidFill>
                <a:latin typeface="Microsoft Sans Serif"/>
                <a:cs typeface="Microsoft Sans Serif"/>
              </a:rPr>
              <a:t> </a:t>
            </a:r>
            <a:r>
              <a:rPr sz="1850" spc="-6" dirty="0">
                <a:solidFill>
                  <a:srgbClr val="002060"/>
                </a:solidFill>
                <a:latin typeface="Microsoft Sans Serif"/>
                <a:cs typeface="Microsoft Sans Serif"/>
              </a:rPr>
              <a:t>Ödeme (NFC)</a:t>
            </a:r>
            <a:r>
              <a:rPr sz="1850" spc="-52" dirty="0">
                <a:solidFill>
                  <a:srgbClr val="002060"/>
                </a:solidFill>
                <a:latin typeface="Microsoft Sans Serif"/>
                <a:cs typeface="Microsoft Sans Serif"/>
              </a:rPr>
              <a:t> </a:t>
            </a:r>
            <a:r>
              <a:rPr sz="1850" spc="39" dirty="0">
                <a:solidFill>
                  <a:srgbClr val="002060"/>
                </a:solidFill>
                <a:latin typeface="Microsoft Sans Serif"/>
                <a:cs typeface="Microsoft Sans Serif"/>
              </a:rPr>
              <a:t>gibi</a:t>
            </a:r>
            <a:r>
              <a:rPr sz="1850" spc="-52" dirty="0">
                <a:solidFill>
                  <a:srgbClr val="002060"/>
                </a:solidFill>
                <a:latin typeface="Microsoft Sans Serif"/>
                <a:cs typeface="Microsoft Sans Serif"/>
              </a:rPr>
              <a:t> </a:t>
            </a:r>
            <a:r>
              <a:rPr sz="1850" spc="30" dirty="0">
                <a:solidFill>
                  <a:srgbClr val="002060"/>
                </a:solidFill>
                <a:latin typeface="Microsoft Sans Serif"/>
                <a:cs typeface="Microsoft Sans Serif"/>
              </a:rPr>
              <a:t>yeni</a:t>
            </a:r>
            <a:r>
              <a:rPr sz="1850" spc="-52" dirty="0">
                <a:solidFill>
                  <a:srgbClr val="002060"/>
                </a:solidFill>
                <a:latin typeface="Microsoft Sans Serif"/>
                <a:cs typeface="Microsoft Sans Serif"/>
              </a:rPr>
              <a:t> </a:t>
            </a:r>
            <a:r>
              <a:rPr sz="1850" spc="36" dirty="0">
                <a:solidFill>
                  <a:srgbClr val="002060"/>
                </a:solidFill>
                <a:latin typeface="Microsoft Sans Serif"/>
                <a:cs typeface="Microsoft Sans Serif"/>
              </a:rPr>
              <a:t>nesil</a:t>
            </a:r>
            <a:r>
              <a:rPr sz="1850" spc="-49" dirty="0">
                <a:solidFill>
                  <a:srgbClr val="002060"/>
                </a:solidFill>
                <a:latin typeface="Microsoft Sans Serif"/>
                <a:cs typeface="Microsoft Sans Serif"/>
              </a:rPr>
              <a:t> </a:t>
            </a:r>
            <a:r>
              <a:rPr sz="1850" dirty="0">
                <a:solidFill>
                  <a:srgbClr val="002060"/>
                </a:solidFill>
                <a:latin typeface="Microsoft Sans Serif"/>
                <a:cs typeface="Microsoft Sans Serif"/>
              </a:rPr>
              <a:t>özellikler</a:t>
            </a:r>
            <a:r>
              <a:rPr sz="1850" spc="-55" dirty="0">
                <a:solidFill>
                  <a:srgbClr val="002060"/>
                </a:solidFill>
                <a:latin typeface="Microsoft Sans Serif"/>
                <a:cs typeface="Microsoft Sans Serif"/>
              </a:rPr>
              <a:t> </a:t>
            </a:r>
            <a:r>
              <a:rPr sz="1850" dirty="0">
                <a:solidFill>
                  <a:srgbClr val="002060"/>
                </a:solidFill>
                <a:latin typeface="Microsoft Sans Serif"/>
                <a:cs typeface="Microsoft Sans Serif"/>
              </a:rPr>
              <a:t>ile</a:t>
            </a:r>
            <a:r>
              <a:rPr sz="1850" spc="-55" dirty="0">
                <a:solidFill>
                  <a:srgbClr val="002060"/>
                </a:solidFill>
                <a:latin typeface="Microsoft Sans Serif"/>
                <a:cs typeface="Microsoft Sans Serif"/>
              </a:rPr>
              <a:t> </a:t>
            </a:r>
            <a:r>
              <a:rPr sz="1850" spc="64" dirty="0">
                <a:solidFill>
                  <a:srgbClr val="002060"/>
                </a:solidFill>
                <a:latin typeface="Microsoft Sans Serif"/>
                <a:cs typeface="Microsoft Sans Serif"/>
              </a:rPr>
              <a:t>tahsilat</a:t>
            </a:r>
            <a:r>
              <a:rPr sz="1850" spc="-55" dirty="0">
                <a:solidFill>
                  <a:srgbClr val="002060"/>
                </a:solidFill>
                <a:latin typeface="Microsoft Sans Serif"/>
                <a:cs typeface="Microsoft Sans Serif"/>
              </a:rPr>
              <a:t> </a:t>
            </a:r>
            <a:r>
              <a:rPr sz="1850" spc="30" dirty="0">
                <a:solidFill>
                  <a:srgbClr val="002060"/>
                </a:solidFill>
                <a:latin typeface="Microsoft Sans Serif"/>
                <a:cs typeface="Microsoft Sans Serif"/>
              </a:rPr>
              <a:t>işlemlerinizi</a:t>
            </a:r>
            <a:r>
              <a:rPr sz="1850" spc="-49" dirty="0">
                <a:solidFill>
                  <a:srgbClr val="002060"/>
                </a:solidFill>
                <a:latin typeface="Microsoft Sans Serif"/>
                <a:cs typeface="Microsoft Sans Serif"/>
              </a:rPr>
              <a:t> </a:t>
            </a:r>
            <a:r>
              <a:rPr sz="1850" spc="33" dirty="0">
                <a:solidFill>
                  <a:srgbClr val="002060"/>
                </a:solidFill>
                <a:latin typeface="Microsoft Sans Serif"/>
                <a:cs typeface="Microsoft Sans Serif"/>
              </a:rPr>
              <a:t>hızlı</a:t>
            </a:r>
            <a:r>
              <a:rPr sz="1850" spc="-52" dirty="0">
                <a:solidFill>
                  <a:srgbClr val="002060"/>
                </a:solidFill>
                <a:latin typeface="Microsoft Sans Serif"/>
                <a:cs typeface="Microsoft Sans Serif"/>
              </a:rPr>
              <a:t> </a:t>
            </a:r>
            <a:r>
              <a:rPr sz="1850" spc="-15" dirty="0" err="1">
                <a:solidFill>
                  <a:srgbClr val="002060"/>
                </a:solidFill>
                <a:latin typeface="Microsoft Sans Serif"/>
                <a:cs typeface="Microsoft Sans Serif"/>
              </a:rPr>
              <a:t>ve</a:t>
            </a:r>
            <a:r>
              <a:rPr sz="1850" spc="-15" dirty="0">
                <a:solidFill>
                  <a:srgbClr val="002060"/>
                </a:solidFill>
                <a:latin typeface="Microsoft Sans Serif"/>
                <a:cs typeface="Microsoft Sans Serif"/>
              </a:rPr>
              <a:t> </a:t>
            </a:r>
            <a:r>
              <a:rPr sz="1850" spc="33" dirty="0" smtClean="0">
                <a:solidFill>
                  <a:srgbClr val="002060"/>
                </a:solidFill>
                <a:latin typeface="Microsoft Sans Serif"/>
                <a:cs typeface="Microsoft Sans Serif"/>
              </a:rPr>
              <a:t>g</a:t>
            </a:r>
            <a:r>
              <a:rPr lang="tr-TR" sz="1850" spc="33" dirty="0" smtClean="0">
                <a:solidFill>
                  <a:srgbClr val="002060"/>
                </a:solidFill>
                <a:latin typeface="Microsoft Sans Serif"/>
                <a:cs typeface="Microsoft Sans Serif"/>
              </a:rPr>
              <a:t>ü</a:t>
            </a:r>
            <a:r>
              <a:rPr sz="1850" spc="33" dirty="0" err="1" smtClean="0">
                <a:solidFill>
                  <a:srgbClr val="002060"/>
                </a:solidFill>
                <a:latin typeface="Microsoft Sans Serif"/>
                <a:cs typeface="Microsoft Sans Serif"/>
              </a:rPr>
              <a:t>venli</a:t>
            </a:r>
            <a:r>
              <a:rPr sz="1850" spc="-79" dirty="0" smtClean="0">
                <a:solidFill>
                  <a:srgbClr val="002060"/>
                </a:solidFill>
                <a:latin typeface="Microsoft Sans Serif"/>
                <a:cs typeface="Microsoft Sans Serif"/>
              </a:rPr>
              <a:t> </a:t>
            </a:r>
            <a:r>
              <a:rPr sz="1850" spc="39" dirty="0">
                <a:solidFill>
                  <a:srgbClr val="002060"/>
                </a:solidFill>
                <a:latin typeface="Microsoft Sans Serif"/>
                <a:cs typeface="Microsoft Sans Serif"/>
              </a:rPr>
              <a:t>bir</a:t>
            </a:r>
            <a:r>
              <a:rPr sz="1850" spc="-82" dirty="0">
                <a:solidFill>
                  <a:srgbClr val="002060"/>
                </a:solidFill>
                <a:latin typeface="Microsoft Sans Serif"/>
                <a:cs typeface="Microsoft Sans Serif"/>
              </a:rPr>
              <a:t> </a:t>
            </a:r>
            <a:r>
              <a:rPr sz="1850" spc="27" dirty="0">
                <a:solidFill>
                  <a:srgbClr val="002060"/>
                </a:solidFill>
                <a:latin typeface="Microsoft Sans Serif"/>
                <a:cs typeface="Microsoft Sans Serif"/>
              </a:rPr>
              <a:t>şekilde</a:t>
            </a:r>
            <a:r>
              <a:rPr sz="1850" spc="-82" dirty="0">
                <a:solidFill>
                  <a:srgbClr val="002060"/>
                </a:solidFill>
                <a:latin typeface="Microsoft Sans Serif"/>
                <a:cs typeface="Microsoft Sans Serif"/>
              </a:rPr>
              <a:t> </a:t>
            </a:r>
            <a:r>
              <a:rPr sz="1850" spc="36" dirty="0">
                <a:solidFill>
                  <a:srgbClr val="002060"/>
                </a:solidFill>
                <a:latin typeface="Microsoft Sans Serif"/>
                <a:cs typeface="Microsoft Sans Serif"/>
              </a:rPr>
              <a:t>gerçekleştirebilirsiniz.</a:t>
            </a:r>
            <a:r>
              <a:rPr sz="1850" spc="-79" dirty="0">
                <a:solidFill>
                  <a:srgbClr val="002060"/>
                </a:solidFill>
                <a:latin typeface="Microsoft Sans Serif"/>
                <a:cs typeface="Microsoft Sans Serif"/>
              </a:rPr>
              <a:t> </a:t>
            </a:r>
            <a:endParaRPr sz="1850" dirty="0">
              <a:solidFill>
                <a:srgbClr val="002060"/>
              </a:solidFill>
              <a:latin typeface="Microsoft Sans Serif"/>
              <a:cs typeface="Microsoft Sans Serif"/>
            </a:endParaRPr>
          </a:p>
        </p:txBody>
      </p:sp>
      <p:pic>
        <p:nvPicPr>
          <p:cNvPr id="20" name="Resim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5079">
            <a:off x="450600" y="1338371"/>
            <a:ext cx="4040624" cy="4188738"/>
          </a:xfrm>
          <a:prstGeom prst="rect">
            <a:avLst/>
          </a:prstGeom>
        </p:spPr>
      </p:pic>
      <p:pic>
        <p:nvPicPr>
          <p:cNvPr id="2" name="Resim 1"/>
          <p:cNvPicPr>
            <a:picLocks noChangeAspect="1"/>
          </p:cNvPicPr>
          <p:nvPr/>
        </p:nvPicPr>
        <p:blipFill>
          <a:blip r:embed="rId4"/>
          <a:stretch>
            <a:fillRect/>
          </a:stretch>
        </p:blipFill>
        <p:spPr>
          <a:xfrm rot="2685763">
            <a:off x="1496073" y="1850139"/>
            <a:ext cx="567666" cy="502375"/>
          </a:xfrm>
          <a:prstGeom prst="rect">
            <a:avLst/>
          </a:prstGeom>
        </p:spPr>
      </p:pic>
      <p:grpSp>
        <p:nvGrpSpPr>
          <p:cNvPr id="12" name="Grup 11"/>
          <p:cNvGrpSpPr/>
          <p:nvPr/>
        </p:nvGrpSpPr>
        <p:grpSpPr>
          <a:xfrm>
            <a:off x="1097431" y="6108619"/>
            <a:ext cx="3391169" cy="556844"/>
            <a:chOff x="4329530" y="6093660"/>
            <a:chExt cx="3391169" cy="556844"/>
          </a:xfrm>
        </p:grpSpPr>
        <p:pic>
          <p:nvPicPr>
            <p:cNvPr id="13" name="Resim 12"/>
            <p:cNvPicPr>
              <a:picLocks noChangeAspect="1"/>
            </p:cNvPicPr>
            <p:nvPr/>
          </p:nvPicPr>
          <p:blipFill>
            <a:blip r:embed="rId5"/>
            <a:stretch>
              <a:fillRect/>
            </a:stretch>
          </p:blipFill>
          <p:spPr>
            <a:xfrm>
              <a:off x="5686040" y="6233027"/>
              <a:ext cx="767064" cy="250247"/>
            </a:xfrm>
            <a:prstGeom prst="rect">
              <a:avLst/>
            </a:prstGeom>
          </p:spPr>
        </p:pic>
        <p:pic>
          <p:nvPicPr>
            <p:cNvPr id="14" name="Resim 13"/>
            <p:cNvPicPr>
              <a:picLocks noChangeAspect="1"/>
            </p:cNvPicPr>
            <p:nvPr/>
          </p:nvPicPr>
          <p:blipFill>
            <a:blip r:embed="rId6"/>
            <a:stretch>
              <a:fillRect/>
            </a:stretch>
          </p:blipFill>
          <p:spPr>
            <a:xfrm>
              <a:off x="4329530" y="6219774"/>
              <a:ext cx="637443" cy="376443"/>
            </a:xfrm>
            <a:prstGeom prst="rect">
              <a:avLst/>
            </a:prstGeom>
          </p:spPr>
        </p:pic>
        <p:pic>
          <p:nvPicPr>
            <p:cNvPr id="15" name="Resim 14"/>
            <p:cNvPicPr>
              <a:picLocks noChangeAspect="1"/>
            </p:cNvPicPr>
            <p:nvPr/>
          </p:nvPicPr>
          <p:blipFill>
            <a:blip r:embed="rId7"/>
            <a:stretch>
              <a:fillRect/>
            </a:stretch>
          </p:blipFill>
          <p:spPr>
            <a:xfrm>
              <a:off x="5088180" y="6219774"/>
              <a:ext cx="478964" cy="374191"/>
            </a:xfrm>
            <a:prstGeom prst="rect">
              <a:avLst/>
            </a:prstGeom>
          </p:spPr>
        </p:pic>
        <p:pic>
          <p:nvPicPr>
            <p:cNvPr id="16" name="Resim 15"/>
            <p:cNvPicPr>
              <a:picLocks noChangeAspect="1"/>
            </p:cNvPicPr>
            <p:nvPr/>
          </p:nvPicPr>
          <p:blipFill>
            <a:blip r:embed="rId8"/>
            <a:stretch>
              <a:fillRect/>
            </a:stretch>
          </p:blipFill>
          <p:spPr>
            <a:xfrm>
              <a:off x="6555797" y="6093660"/>
              <a:ext cx="711523" cy="556844"/>
            </a:xfrm>
            <a:prstGeom prst="rect">
              <a:avLst/>
            </a:prstGeom>
          </p:spPr>
        </p:pic>
        <p:pic>
          <p:nvPicPr>
            <p:cNvPr id="21" name="Resim 20"/>
            <p:cNvPicPr>
              <a:picLocks noChangeAspect="1"/>
            </p:cNvPicPr>
            <p:nvPr/>
          </p:nvPicPr>
          <p:blipFill>
            <a:blip r:embed="rId9"/>
            <a:stretch>
              <a:fillRect/>
            </a:stretch>
          </p:blipFill>
          <p:spPr>
            <a:xfrm>
              <a:off x="7370013" y="6207286"/>
              <a:ext cx="350686" cy="329592"/>
            </a:xfrm>
            <a:prstGeom prst="rect">
              <a:avLst/>
            </a:prstGeom>
          </p:spPr>
        </p:pic>
      </p:grpSp>
    </p:spTree>
    <p:extLst>
      <p:ext uri="{BB962C8B-B14F-4D97-AF65-F5344CB8AC3E}">
        <p14:creationId xmlns:p14="http://schemas.microsoft.com/office/powerpoint/2010/main" val="1240661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2" name="object 5"/>
          <p:cNvPicPr/>
          <p:nvPr/>
        </p:nvPicPr>
        <p:blipFill>
          <a:blip r:embed="rId2" cstate="print"/>
          <a:stretch>
            <a:fillRect/>
          </a:stretch>
        </p:blipFill>
        <p:spPr>
          <a:xfrm>
            <a:off x="10058280" y="5167324"/>
            <a:ext cx="1907297" cy="1690676"/>
          </a:xfrm>
          <a:prstGeom prst="rect">
            <a:avLst/>
          </a:prstGeom>
        </p:spPr>
      </p:pic>
      <p:sp>
        <p:nvSpPr>
          <p:cNvPr id="15" name="object 7"/>
          <p:cNvSpPr txBox="1">
            <a:spLocks/>
          </p:cNvSpPr>
          <p:nvPr/>
        </p:nvSpPr>
        <p:spPr>
          <a:xfrm>
            <a:off x="1070946" y="597054"/>
            <a:ext cx="6767810" cy="561774"/>
          </a:xfrm>
          <a:prstGeom prst="rect">
            <a:avLst/>
          </a:prstGeom>
        </p:spPr>
        <p:txBody>
          <a:bodyPr vert="horz" wrap="square" lIns="0" tIns="7701"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lnSpc>
                <a:spcPct val="100000"/>
              </a:lnSpc>
              <a:spcBef>
                <a:spcPts val="61"/>
              </a:spcBef>
            </a:pPr>
            <a:r>
              <a:rPr lang="tr-TR" sz="3600" spc="-161"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lang="tr-TR" sz="3600" spc="-343"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tr-TR" sz="3600" spc="-127"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Dijital</a:t>
            </a:r>
            <a:r>
              <a:rPr lang="tr-TR" sz="3600" spc="-343"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tr-TR" sz="3600" spc="-139"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Cüzdan</a:t>
            </a:r>
            <a:r>
              <a:rPr lang="tr-TR" sz="3600" spc="-343"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tr-TR" sz="3600" spc="-594"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&amp;  </a:t>
            </a:r>
            <a:r>
              <a:rPr lang="tr-TR" sz="3600" spc="-34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lang="tr-TR" sz="3600" spc="-34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tr-TR" sz="3600" spc="-69"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Card</a:t>
            </a:r>
            <a:endParaRPr lang="tr-TR" sz="360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1" name="object 8"/>
          <p:cNvSpPr txBox="1"/>
          <p:nvPr/>
        </p:nvSpPr>
        <p:spPr>
          <a:xfrm>
            <a:off x="3886911" y="1676298"/>
            <a:ext cx="5658139" cy="2263342"/>
          </a:xfrm>
          <a:prstGeom prst="rect">
            <a:avLst/>
          </a:prstGeom>
        </p:spPr>
        <p:txBody>
          <a:bodyPr vert="horz" wrap="square" lIns="0" tIns="135158" rIns="0" bIns="0" rtlCol="0">
            <a:spAutoFit/>
          </a:bodyPr>
          <a:lstStyle/>
          <a:p>
            <a:pPr marL="7701">
              <a:spcBef>
                <a:spcPts val="1064"/>
              </a:spcBef>
            </a:pPr>
            <a:r>
              <a:rPr lang="tr-TR" sz="1850" spc="-97"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sz="1850" spc="-167"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73"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Dijital</a:t>
            </a:r>
            <a:r>
              <a:rPr sz="1850" spc="-16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82"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Cüzdan</a:t>
            </a:r>
            <a:r>
              <a:rPr sz="1850" spc="-16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12"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ile</a:t>
            </a:r>
            <a:r>
              <a:rPr lang="tr-TR" sz="1850" spc="-12"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701" marR="3081">
              <a:lnSpc>
                <a:spcPct val="114500"/>
              </a:lnSpc>
              <a:spcBef>
                <a:spcPts val="752"/>
              </a:spcBef>
            </a:pP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Banka</a:t>
            </a:r>
            <a:r>
              <a:rPr sz="1850" spc="-6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33"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hesabı</a:t>
            </a:r>
            <a:r>
              <a:rPr sz="1850" spc="-6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ve</a:t>
            </a:r>
            <a:r>
              <a:rPr sz="1850" spc="-73"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banka</a:t>
            </a:r>
            <a:r>
              <a:rPr sz="1850" spc="-6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4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kartına</a:t>
            </a:r>
            <a:r>
              <a:rPr sz="1850" spc="-6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58"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ihtiyaç</a:t>
            </a:r>
            <a:r>
              <a:rPr sz="1850" spc="-73"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33"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duymadan,</a:t>
            </a:r>
            <a:r>
              <a:rPr sz="1850" spc="-6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42"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fiziksel</a:t>
            </a:r>
            <a:r>
              <a:rPr sz="1850" spc="-6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ve</a:t>
            </a:r>
            <a:r>
              <a:rPr sz="1850" spc="-73"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33"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online </a:t>
            </a:r>
            <a:r>
              <a:rPr sz="1850" spc="12"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alışverişlerini,</a:t>
            </a:r>
            <a:r>
              <a:rPr sz="1850" spc="-3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12"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para</a:t>
            </a:r>
            <a:r>
              <a:rPr sz="1850" spc="-3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4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transferlerini,</a:t>
            </a:r>
            <a:r>
              <a:rPr sz="1850" spc="-3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58"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fatura</a:t>
            </a:r>
            <a:r>
              <a:rPr sz="1850" spc="-39"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36"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ödemelerini</a:t>
            </a:r>
            <a:r>
              <a:rPr sz="1850" spc="-3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12"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ve</a:t>
            </a:r>
            <a:r>
              <a:rPr sz="1850" spc="-42"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18"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daha </a:t>
            </a:r>
            <a:r>
              <a:rPr sz="1850" spc="3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fazlasını</a:t>
            </a:r>
            <a:r>
              <a:rPr sz="1850" spc="-45"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9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tum</a:t>
            </a:r>
            <a:r>
              <a:rPr sz="1850" spc="-45"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dunyada</a:t>
            </a:r>
            <a:r>
              <a:rPr sz="1850" spc="-45"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36"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özgurce</a:t>
            </a:r>
            <a:r>
              <a:rPr sz="1850" spc="-4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ve</a:t>
            </a:r>
            <a:r>
              <a:rPr sz="1850" spc="-4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36"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guvenle</a:t>
            </a:r>
            <a:r>
              <a:rPr sz="1850" spc="-45"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6"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yapabilirsin</a:t>
            </a:r>
            <a:r>
              <a:rPr sz="1850" spc="-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tr-TR" sz="1850" spc="-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7701" marR="3081">
              <a:lnSpc>
                <a:spcPct val="114500"/>
              </a:lnSpc>
              <a:spcBef>
                <a:spcPts val="752"/>
              </a:spcBef>
            </a:pPr>
            <a:r>
              <a:rPr lang="tr-TR" sz="1850" spc="-13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sz="1850" spc="-17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103"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Cüzdan</a:t>
            </a:r>
            <a:r>
              <a:rPr sz="1850" spc="-16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124"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uygulamasını</a:t>
            </a:r>
            <a:r>
              <a:rPr sz="1850" spc="-17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850" spc="-6"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indir</a:t>
            </a:r>
            <a:r>
              <a:rPr lang="tr-TR" sz="1850" spc="-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in</a:t>
            </a:r>
            <a:r>
              <a:rPr lang="tr-TR" sz="1850" spc="-6"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sz="18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object 19"/>
          <p:cNvSpPr txBox="1"/>
          <p:nvPr/>
        </p:nvSpPr>
        <p:spPr>
          <a:xfrm>
            <a:off x="3886911" y="4007456"/>
            <a:ext cx="3542589" cy="1490383"/>
          </a:xfrm>
          <a:prstGeom prst="rect">
            <a:avLst/>
          </a:prstGeom>
        </p:spPr>
        <p:txBody>
          <a:bodyPr vert="horz" wrap="square" lIns="0" tIns="9627" rIns="0" bIns="0" rtlCol="0">
            <a:spAutoFit/>
          </a:bodyPr>
          <a:lstStyle/>
          <a:p>
            <a:pPr marL="179151" marR="3081" indent="-171450">
              <a:lnSpc>
                <a:spcPct val="157500"/>
              </a:lnSpc>
              <a:spcBef>
                <a:spcPts val="61"/>
              </a:spcBef>
              <a:buFont typeface="Arial" panose="020B0604020202020204" pitchFamily="34" charset="0"/>
              <a:buChar char="•"/>
            </a:pPr>
            <a:r>
              <a:rPr lang="tr-TR" sz="10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Kimlik doğrulama adımlarını 1 </a:t>
            </a:r>
            <a:r>
              <a:rPr lang="tr-TR" sz="1050"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dk.’da</a:t>
            </a:r>
            <a:r>
              <a:rPr lang="tr-TR" sz="10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tamamla. </a:t>
            </a:r>
          </a:p>
          <a:p>
            <a:pPr marL="179151" marR="3081" indent="-171450">
              <a:lnSpc>
                <a:spcPct val="157500"/>
              </a:lnSpc>
              <a:spcBef>
                <a:spcPts val="61"/>
              </a:spcBef>
              <a:buFont typeface="Arial" panose="020B0604020202020204" pitchFamily="34" charset="0"/>
              <a:buChar char="•"/>
            </a:pPr>
            <a:r>
              <a:rPr lang="tr-TR" sz="10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Dilersen </a:t>
            </a:r>
            <a:r>
              <a:rPr lang="tr-TR" sz="105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lang="tr-TR" sz="10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tr-TR" sz="1050"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Card</a:t>
            </a:r>
            <a:r>
              <a:rPr lang="tr-TR" sz="10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talep ederek cüzdanınla </a:t>
            </a:r>
            <a:r>
              <a:rPr lang="tr-TR" sz="1050"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eşleştir.</a:t>
            </a:r>
            <a:endParaRPr lang="tr-TR" sz="105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indent="-171450">
              <a:spcBef>
                <a:spcPts val="76"/>
              </a:spcBef>
              <a:buFont typeface="Arial" panose="020B0604020202020204" pitchFamily="34" charset="0"/>
              <a:buChar char="•"/>
            </a:pPr>
            <a:r>
              <a:rPr sz="1040" spc="3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Anlaşmalı</a:t>
            </a:r>
            <a:r>
              <a:rPr sz="1040" spc="-69"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3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ATM’lerde</a:t>
            </a:r>
            <a:r>
              <a:rPr sz="1040" spc="-6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Para</a:t>
            </a:r>
            <a:r>
              <a:rPr sz="1040" spc="-6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52"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Çekme</a:t>
            </a:r>
            <a:r>
              <a:rPr sz="1040" spc="-6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ve</a:t>
            </a:r>
            <a:r>
              <a:rPr sz="1040" spc="-6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Para</a:t>
            </a:r>
            <a:r>
              <a:rPr sz="1040" spc="-6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6"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Yatırma</a:t>
            </a:r>
            <a:r>
              <a:rPr lang="tr-TR" sz="1040" spc="-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sz="104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indent="-171450">
              <a:spcBef>
                <a:spcPts val="782"/>
              </a:spcBef>
              <a:buFont typeface="Arial" panose="020B0604020202020204" pitchFamily="34" charset="0"/>
              <a:buChar char="•"/>
            </a:pPr>
            <a:r>
              <a:rPr sz="104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7/24</a:t>
            </a:r>
            <a:r>
              <a:rPr sz="1040" spc="-4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Para</a:t>
            </a:r>
            <a:r>
              <a:rPr sz="1040" spc="-4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6"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Transferi</a:t>
            </a:r>
            <a:r>
              <a:rPr lang="tr-TR" sz="1040" spc="-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sz="104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9151" marR="3081" indent="-171450">
              <a:lnSpc>
                <a:spcPct val="163100"/>
              </a:lnSpc>
              <a:buFont typeface="Arial" panose="020B0604020202020204" pitchFamily="34" charset="0"/>
              <a:buChar char="•"/>
            </a:pPr>
            <a:r>
              <a:rPr sz="1040" spc="12"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Dijital</a:t>
            </a:r>
            <a:r>
              <a:rPr sz="1040" spc="-6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3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Platform</a:t>
            </a:r>
            <a:r>
              <a:rPr sz="1040" spc="-6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12"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ve</a:t>
            </a:r>
            <a:r>
              <a:rPr sz="1040" spc="-6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12"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Markaların</a:t>
            </a:r>
            <a:r>
              <a:rPr sz="1040" spc="-6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58"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Cashback</a:t>
            </a:r>
            <a:r>
              <a:rPr sz="1040" spc="-6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12"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ve</a:t>
            </a:r>
            <a:r>
              <a:rPr sz="1040" spc="-67"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6"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İndirimleri </a:t>
            </a:r>
            <a:r>
              <a:rPr sz="1040" spc="36"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Temassız</a:t>
            </a:r>
            <a:r>
              <a:rPr sz="1040" spc="-4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dirty="0" err="1">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Özellikli</a:t>
            </a:r>
            <a:r>
              <a:rPr sz="1040" spc="-49"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tr-TR" sz="1040" spc="30" dirty="0" err="1"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ödeFix</a:t>
            </a:r>
            <a:r>
              <a:rPr sz="1040" spc="-49"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sz="1040" spc="3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Card</a:t>
            </a:r>
            <a:r>
              <a:rPr lang="tr-TR" sz="1040" spc="36" dirty="0" smtClean="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sz="1040"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32959">
            <a:off x="288517" y="2654971"/>
            <a:ext cx="4195656" cy="2360057"/>
          </a:xfrm>
          <a:prstGeom prst="rect">
            <a:avLst/>
          </a:prstGeom>
        </p:spPr>
      </p:pic>
      <p:pic>
        <p:nvPicPr>
          <p:cNvPr id="13" name="object 5"/>
          <p:cNvPicPr/>
          <p:nvPr/>
        </p:nvPicPr>
        <p:blipFill>
          <a:blip r:embed="rId2" cstate="print"/>
          <a:stretch>
            <a:fillRect/>
          </a:stretch>
        </p:blipFill>
        <p:spPr>
          <a:xfrm rot="21164133">
            <a:off x="1904971" y="3852965"/>
            <a:ext cx="962748" cy="868893"/>
          </a:xfrm>
          <a:prstGeom prst="rect">
            <a:avLst/>
          </a:prstGeom>
        </p:spPr>
      </p:pic>
      <p:grpSp>
        <p:nvGrpSpPr>
          <p:cNvPr id="11" name="Grup 10"/>
          <p:cNvGrpSpPr/>
          <p:nvPr/>
        </p:nvGrpSpPr>
        <p:grpSpPr>
          <a:xfrm>
            <a:off x="1097431" y="6108619"/>
            <a:ext cx="3391169" cy="556844"/>
            <a:chOff x="4329530" y="6093660"/>
            <a:chExt cx="3391169" cy="556844"/>
          </a:xfrm>
        </p:grpSpPr>
        <p:pic>
          <p:nvPicPr>
            <p:cNvPr id="12" name="Resim 11"/>
            <p:cNvPicPr>
              <a:picLocks noChangeAspect="1"/>
            </p:cNvPicPr>
            <p:nvPr/>
          </p:nvPicPr>
          <p:blipFill>
            <a:blip r:embed="rId4"/>
            <a:stretch>
              <a:fillRect/>
            </a:stretch>
          </p:blipFill>
          <p:spPr>
            <a:xfrm>
              <a:off x="5686040" y="6233027"/>
              <a:ext cx="767064" cy="250247"/>
            </a:xfrm>
            <a:prstGeom prst="rect">
              <a:avLst/>
            </a:prstGeom>
          </p:spPr>
        </p:pic>
        <p:pic>
          <p:nvPicPr>
            <p:cNvPr id="14" name="Resim 13"/>
            <p:cNvPicPr>
              <a:picLocks noChangeAspect="1"/>
            </p:cNvPicPr>
            <p:nvPr/>
          </p:nvPicPr>
          <p:blipFill>
            <a:blip r:embed="rId5"/>
            <a:stretch>
              <a:fillRect/>
            </a:stretch>
          </p:blipFill>
          <p:spPr>
            <a:xfrm>
              <a:off x="4329530" y="6219774"/>
              <a:ext cx="637443" cy="376443"/>
            </a:xfrm>
            <a:prstGeom prst="rect">
              <a:avLst/>
            </a:prstGeom>
          </p:spPr>
        </p:pic>
        <p:pic>
          <p:nvPicPr>
            <p:cNvPr id="16" name="Resim 15"/>
            <p:cNvPicPr>
              <a:picLocks noChangeAspect="1"/>
            </p:cNvPicPr>
            <p:nvPr/>
          </p:nvPicPr>
          <p:blipFill>
            <a:blip r:embed="rId6"/>
            <a:stretch>
              <a:fillRect/>
            </a:stretch>
          </p:blipFill>
          <p:spPr>
            <a:xfrm>
              <a:off x="5088180" y="6219774"/>
              <a:ext cx="478964" cy="374191"/>
            </a:xfrm>
            <a:prstGeom prst="rect">
              <a:avLst/>
            </a:prstGeom>
          </p:spPr>
        </p:pic>
        <p:pic>
          <p:nvPicPr>
            <p:cNvPr id="17" name="Resim 16"/>
            <p:cNvPicPr>
              <a:picLocks noChangeAspect="1"/>
            </p:cNvPicPr>
            <p:nvPr/>
          </p:nvPicPr>
          <p:blipFill>
            <a:blip r:embed="rId7"/>
            <a:stretch>
              <a:fillRect/>
            </a:stretch>
          </p:blipFill>
          <p:spPr>
            <a:xfrm>
              <a:off x="6555797" y="6093660"/>
              <a:ext cx="711523" cy="556844"/>
            </a:xfrm>
            <a:prstGeom prst="rect">
              <a:avLst/>
            </a:prstGeom>
          </p:spPr>
        </p:pic>
        <p:pic>
          <p:nvPicPr>
            <p:cNvPr id="18" name="Resim 17"/>
            <p:cNvPicPr>
              <a:picLocks noChangeAspect="1"/>
            </p:cNvPicPr>
            <p:nvPr/>
          </p:nvPicPr>
          <p:blipFill>
            <a:blip r:embed="rId8"/>
            <a:stretch>
              <a:fillRect/>
            </a:stretch>
          </p:blipFill>
          <p:spPr>
            <a:xfrm>
              <a:off x="7370013" y="6207286"/>
              <a:ext cx="350686" cy="329592"/>
            </a:xfrm>
            <a:prstGeom prst="rect">
              <a:avLst/>
            </a:prstGeom>
          </p:spPr>
        </p:pic>
      </p:grpSp>
    </p:spTree>
    <p:extLst>
      <p:ext uri="{BB962C8B-B14F-4D97-AF65-F5344CB8AC3E}">
        <p14:creationId xmlns:p14="http://schemas.microsoft.com/office/powerpoint/2010/main" val="396060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TotalTime>
  <Words>619</Words>
  <Application>Microsoft Office PowerPoint</Application>
  <PresentationFormat>Geniş ekran</PresentationFormat>
  <Paragraphs>61</Paragraphs>
  <Slides>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vt:i4>
      </vt:variant>
    </vt:vector>
  </HeadingPairs>
  <TitlesOfParts>
    <vt:vector size="13" baseType="lpstr">
      <vt:lpstr>Arial</vt:lpstr>
      <vt:lpstr>Arial Black</vt:lpstr>
      <vt:lpstr>Calibri</vt:lpstr>
      <vt:lpstr>Calibri Light</vt:lpstr>
      <vt:lpstr>Microsoft Sans Serif</vt:lpstr>
      <vt:lpstr>Office Teması</vt:lpstr>
      <vt:lpstr>PowerPoint Sunusu</vt:lpstr>
      <vt:lpstr>PowerPoint Sunusu</vt:lpstr>
      <vt:lpstr>ödeFix Sanal POS</vt:lpstr>
      <vt:lpstr>ödeFix Mobil POS</vt:lpstr>
      <vt:lpstr>ödeFix Fiziki Yazarkasa POS</vt:lpstr>
      <vt:lpstr>ödeFix Fiziki E-Fatura POS</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BEDENG</dc:creator>
  <cp:lastModifiedBy>BEDENG</cp:lastModifiedBy>
  <cp:revision>46</cp:revision>
  <dcterms:created xsi:type="dcterms:W3CDTF">2025-02-04T08:11:41Z</dcterms:created>
  <dcterms:modified xsi:type="dcterms:W3CDTF">2025-02-07T12:58:07Z</dcterms:modified>
</cp:coreProperties>
</file>